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61" r:id="rId6"/>
    <p:sldId id="263" r:id="rId7"/>
    <p:sldId id="259"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16" d="100"/>
          <a:sy n="116" d="100"/>
        </p:scale>
        <p:origin x="102"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10/30/2016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4886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803591" y="1283811"/>
            <a:ext cx="8699500" cy="4585871"/>
          </a:xfrm>
          <a:prstGeom prst="rect">
            <a:avLst/>
          </a:prstGeom>
        </p:spPr>
        <p:txBody>
          <a:bodyPr wrap="square">
            <a:spAutoFit/>
          </a:bodyPr>
          <a:lstStyle/>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ERASMUS+ PROGRAMME</a:t>
            </a:r>
            <a:endParaRPr lang="en-US"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KEY ACTION 2: COOPERATION FOR INNOVATION AND THE EXCHANGE OF GOOD PRACTICES</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STRATEGIC PARTNERSHIPS IN THE FIELD OF EDUCATION, TRAINING AND </a:t>
            </a:r>
            <a:r>
              <a:rPr lang="en-US" b="1" dirty="0" smtClean="0">
                <a:solidFill>
                  <a:schemeClr val="accent2">
                    <a:lumMod val="75000"/>
                  </a:schemeClr>
                </a:solidFill>
                <a:latin typeface="Calibri" panose="020F0502020204030204" pitchFamily="34" charset="0"/>
                <a:ea typeface="Times New Roman" panose="02020603050405020304" pitchFamily="18" charset="0"/>
              </a:rPr>
              <a:t>YOUTH</a:t>
            </a:r>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Multi-purpose </a:t>
            </a:r>
            <a:r>
              <a:rPr lang="en-US" sz="2400" dirty="0">
                <a:solidFill>
                  <a:schemeClr val="accent2">
                    <a:lumMod val="75000"/>
                  </a:schemeClr>
                </a:solidFill>
                <a:latin typeface="Calibri" panose="020F0502020204030204" pitchFamily="34" charset="0"/>
                <a:ea typeface="Times New Roman" panose="02020603050405020304" pitchFamily="18" charset="0"/>
              </a:rPr>
              <a:t>center for adult education in clean </a:t>
            </a:r>
            <a:r>
              <a:rPr lang="en-US" sz="2400" dirty="0" smtClean="0">
                <a:solidFill>
                  <a:schemeClr val="accent2">
                    <a:lumMod val="75000"/>
                  </a:schemeClr>
                </a:solidFill>
                <a:latin typeface="Calibri" panose="020F0502020204030204" pitchFamily="34" charset="0"/>
                <a:ea typeface="Times New Roman" panose="02020603050405020304" pitchFamily="18" charset="0"/>
              </a:rPr>
              <a:t>environment</a:t>
            </a: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ECO-Center</a:t>
            </a:r>
          </a:p>
          <a:p>
            <a:pPr algn="ctr" hangingPunct="0"/>
            <a:endParaRPr lang="en-US" sz="2400" b="1"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AUFBAUKURSE</a:t>
            </a:r>
          </a:p>
          <a:p>
            <a:pPr algn="ctr" hangingPunct="0"/>
            <a:r>
              <a:rPr lang="en-US" sz="24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UMWELTETHİK</a:t>
            </a:r>
            <a:endParaRPr lang="en-US" sz="24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795" y="128724"/>
            <a:ext cx="1049655" cy="361951"/>
          </a:xfrm>
          <a:prstGeom prst="rect">
            <a:avLst/>
          </a:prstGeom>
          <a:noFill/>
          <a:ln>
            <a:noFill/>
          </a:ln>
        </p:spPr>
      </p:pic>
      <p:pic>
        <p:nvPicPr>
          <p:cNvPr id="11" name="Picture 10"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14" y="128724"/>
            <a:ext cx="715645" cy="580390"/>
          </a:xfrm>
          <a:prstGeom prst="rect">
            <a:avLst/>
          </a:prstGeom>
          <a:noFill/>
          <a:ln>
            <a:noFill/>
          </a:ln>
        </p:spPr>
      </p:pic>
      <p:pic>
        <p:nvPicPr>
          <p:cNvPr id="9" name="Картина 1"/>
          <p:cNvPicPr/>
          <p:nvPr/>
        </p:nvPicPr>
        <p:blipFill rotWithShape="1">
          <a:blip r:embed="rId4"/>
          <a:srcRect l="3812" t="68296" r="66963" b="24080"/>
          <a:stretch/>
        </p:blipFill>
        <p:spPr bwMode="auto">
          <a:xfrm>
            <a:off x="7608772" y="140155"/>
            <a:ext cx="1682115" cy="3505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1871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571" y="704343"/>
            <a:ext cx="8674928" cy="340876"/>
          </a:xfrm>
        </p:spPr>
        <p:txBody>
          <a:bodyPr>
            <a:noAutofit/>
          </a:bodyPr>
          <a:lstStyle/>
          <a:p>
            <a:pPr algn="ctr"/>
            <a:r>
              <a:rPr lang="en-US" sz="18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ZIELGRUPPEN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sp>
        <p:nvSpPr>
          <p:cNvPr id="4" name="Rectangle 3"/>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1362708483"/>
              </p:ext>
            </p:extLst>
          </p:nvPr>
        </p:nvGraphicFramePr>
        <p:xfrm>
          <a:off x="367471" y="1070619"/>
          <a:ext cx="8875271" cy="5385112"/>
        </p:xfrm>
        <a:graphic>
          <a:graphicData uri="http://schemas.openxmlformats.org/drawingml/2006/table">
            <a:tbl>
              <a:tblPr firstRow="1" firstCol="1" bandRow="1">
                <a:tableStyleId>{5C22544A-7EE6-4342-B048-85BDC9FD1C3A}</a:tableStyleId>
              </a:tblPr>
              <a:tblGrid>
                <a:gridCol w="1969329">
                  <a:extLst>
                    <a:ext uri="{9D8B030D-6E8A-4147-A177-3AD203B41FA5}">
                      <a16:colId xmlns:a16="http://schemas.microsoft.com/office/drawing/2014/main" val="20000"/>
                    </a:ext>
                  </a:extLst>
                </a:gridCol>
                <a:gridCol w="6905942">
                  <a:extLst>
                    <a:ext uri="{9D8B030D-6E8A-4147-A177-3AD203B41FA5}">
                      <a16:colId xmlns:a16="http://schemas.microsoft.com/office/drawing/2014/main" val="20001"/>
                    </a:ext>
                  </a:extLst>
                </a:gridCol>
              </a:tblGrid>
              <a:tr h="121295">
                <a:tc>
                  <a:txBody>
                    <a:bodyPr/>
                    <a:lstStyle/>
                    <a:p>
                      <a:pPr marL="0" marR="0">
                        <a:lnSpc>
                          <a:spcPct val="115000"/>
                        </a:lnSpc>
                        <a:spcBef>
                          <a:spcPts val="0"/>
                        </a:spcBef>
                        <a:spcAft>
                          <a:spcPts val="0"/>
                        </a:spcAft>
                      </a:pPr>
                      <a:r>
                        <a:rPr lang="en-US" sz="1200" dirty="0" err="1" smtClean="0">
                          <a:effectLst/>
                          <a:latin typeface="Calibri" panose="020F0502020204030204" pitchFamily="34" charset="0"/>
                        </a:rPr>
                        <a:t>Zielgruppen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gn="ctr">
                        <a:lnSpc>
                          <a:spcPct val="115000"/>
                        </a:lnSpc>
                        <a:spcBef>
                          <a:spcPts val="0"/>
                        </a:spcBef>
                        <a:spcAft>
                          <a:spcPts val="0"/>
                        </a:spcAft>
                      </a:pPr>
                      <a:r>
                        <a:rPr lang="en-US" sz="1200" dirty="0" smtClean="0">
                          <a:effectLst/>
                          <a:latin typeface="Calibri" panose="020F0502020204030204" pitchFamily="34" charset="0"/>
                        </a:rPr>
                        <a:t>ISCO</a:t>
                      </a:r>
                    </a:p>
                    <a:p>
                      <a:pPr marL="0" marR="0" algn="ctr">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0"/>
                  </a:ext>
                </a:extLst>
              </a:tr>
              <a:tr h="849064">
                <a:tc>
                  <a:txBody>
                    <a:bodyPr/>
                    <a:lstStyle/>
                    <a:p>
                      <a:pPr marL="0" marR="0">
                        <a:lnSpc>
                          <a:spcPct val="115000"/>
                        </a:lnSpc>
                        <a:spcBef>
                          <a:spcPts val="0"/>
                        </a:spcBef>
                        <a:spcAft>
                          <a:spcPts val="0"/>
                        </a:spcAft>
                      </a:pPr>
                      <a:r>
                        <a:rPr lang="de-DE" sz="1200" dirty="0" smtClean="0">
                          <a:effectLst/>
                          <a:latin typeface="Calibri" panose="020F0502020204030204" pitchFamily="34" charset="0"/>
                        </a:rPr>
                        <a:t>Lehrer/ Trainer in der Erwachsenenbildung:</a:t>
                      </a:r>
                    </a:p>
                    <a:p>
                      <a:pPr marL="0" marR="0">
                        <a:lnSpc>
                          <a:spcPct val="115000"/>
                        </a:lnSpc>
                        <a:spcBef>
                          <a:spcPts val="0"/>
                        </a:spcBef>
                        <a:spcAft>
                          <a:spcPts val="0"/>
                        </a:spcAft>
                      </a:pPr>
                      <a:r>
                        <a:rPr lang="en-GB" sz="1200" dirty="0" smtClean="0">
                          <a:effectLst/>
                          <a:latin typeface="Calibri" panose="020F0502020204030204" pitchFamily="34" charset="0"/>
                        </a:rPr>
                        <a:t>  </a:t>
                      </a:r>
                      <a:r>
                        <a:rPr lang="en-US" sz="1200" b="1" kern="1200" dirty="0" err="1" smtClean="0">
                          <a:solidFill>
                            <a:schemeClr val="lt1"/>
                          </a:solidFill>
                          <a:effectLst/>
                          <a:latin typeface="Calibri" panose="020F0502020204030204" pitchFamily="34" charset="0"/>
                          <a:ea typeface="+mn-ea"/>
                          <a:cs typeface="+mn-cs"/>
                        </a:rPr>
                        <a:t>Ökologie</a:t>
                      </a:r>
                      <a:r>
                        <a:rPr lang="en-US" sz="1200" b="1" kern="1200" dirty="0" smtClean="0">
                          <a:solidFill>
                            <a:schemeClr val="lt1"/>
                          </a:solidFill>
                          <a:effectLst/>
                          <a:latin typeface="Calibri" panose="020F0502020204030204" pitchFamily="34" charset="0"/>
                          <a:ea typeface="+mn-ea"/>
                          <a:cs typeface="+mn-cs"/>
                        </a:rPr>
                        <a:t> </a:t>
                      </a:r>
                      <a:r>
                        <a:rPr lang="en-GB" sz="1200" dirty="0" smtClean="0">
                          <a:effectLst/>
                          <a:latin typeface="Calibri" panose="020F0502020204030204" pitchFamily="34" charset="0"/>
                        </a:rPr>
                        <a:t> </a:t>
                      </a:r>
                    </a:p>
                    <a:p>
                      <a:pPr marL="0" marR="0">
                        <a:lnSpc>
                          <a:spcPct val="115000"/>
                        </a:lnSpc>
                        <a:spcBef>
                          <a:spcPts val="0"/>
                        </a:spcBef>
                        <a:spcAft>
                          <a:spcPts val="0"/>
                        </a:spcAft>
                      </a:pPr>
                      <a:r>
                        <a:rPr lang="en-GB" sz="1200" dirty="0" smtClean="0">
                          <a:effectLst/>
                          <a:latin typeface="Calibri" panose="020F0502020204030204" pitchFamily="34" charset="0"/>
                        </a:rPr>
                        <a:t>  </a:t>
                      </a:r>
                      <a:r>
                        <a:rPr lang="en-GB" sz="1200" dirty="0" err="1" smtClean="0">
                          <a:effectLst/>
                          <a:latin typeface="Calibri" panose="020F0502020204030204" pitchFamily="34" charset="0"/>
                        </a:rPr>
                        <a:t>Umwelttechnik</a:t>
                      </a:r>
                      <a:r>
                        <a:rPr lang="en-GB" sz="1200" dirty="0" smtClean="0">
                          <a:effectLst/>
                          <a:latin typeface="Calibri" panose="020F0502020204030204" pitchFamily="34" charset="0"/>
                        </a:rPr>
                        <a:t> </a:t>
                      </a:r>
                    </a:p>
                    <a:p>
                      <a:pPr marL="0" marR="0">
                        <a:lnSpc>
                          <a:spcPct val="115000"/>
                        </a:lnSpc>
                        <a:spcBef>
                          <a:spcPts val="0"/>
                        </a:spcBef>
                        <a:spcAft>
                          <a:spcPts val="0"/>
                        </a:spcAft>
                      </a:pPr>
                      <a:r>
                        <a:rPr lang="en-US" sz="1200" dirty="0" smtClean="0">
                          <a:effectLst/>
                          <a:latin typeface="Calibri" panose="020F0502020204030204" pitchFamily="34" charset="0"/>
                        </a:rPr>
                        <a:t>  Bauingenieurwesen </a:t>
                      </a:r>
                    </a:p>
                  </a:txBody>
                  <a:tcPr marL="43148" marR="43148" marT="0" marB="0"/>
                </a:tc>
                <a:tc>
                  <a:txBody>
                    <a:bodyPr/>
                    <a:lstStyle/>
                    <a:p>
                      <a:pPr marL="0" marR="0">
                        <a:lnSpc>
                          <a:spcPct val="115000"/>
                        </a:lnSpc>
                        <a:spcBef>
                          <a:spcPts val="0"/>
                        </a:spcBef>
                        <a:spcAft>
                          <a:spcPts val="0"/>
                        </a:spcAft>
                      </a:pPr>
                      <a:r>
                        <a:rPr lang="en-GB" sz="1200" b="1" dirty="0">
                          <a:effectLst/>
                          <a:latin typeface="Calibri" panose="020F0502020204030204" pitchFamily="34" charset="0"/>
                        </a:rPr>
                        <a:t>ISCO 2320: </a:t>
                      </a:r>
                      <a:r>
                        <a:rPr lang="en-GB" sz="1200" b="1" dirty="0" err="1" smtClean="0">
                          <a:effectLst/>
                          <a:latin typeface="Calibri" panose="020F0502020204030204" pitchFamily="34" charset="0"/>
                        </a:rPr>
                        <a:t>Öffentliche</a:t>
                      </a:r>
                      <a:r>
                        <a:rPr lang="en-GB" sz="1200" b="1" dirty="0" smtClean="0">
                          <a:effectLst/>
                          <a:latin typeface="Calibri" panose="020F0502020204030204" pitchFamily="34" charset="0"/>
                        </a:rPr>
                        <a:t> Gesundheit </a:t>
                      </a:r>
                    </a:p>
                    <a:p>
                      <a:pPr marL="0" marR="0" indent="0" algn="l" defTabSz="457200" rtl="0" eaLnBrk="1" fontAlgn="auto" latinLnBrk="0" hangingPunct="1">
                        <a:lnSpc>
                          <a:spcPct val="115000"/>
                        </a:lnSpc>
                        <a:spcBef>
                          <a:spcPts val="0"/>
                        </a:spcBef>
                        <a:spcAft>
                          <a:spcPts val="0"/>
                        </a:spcAft>
                        <a:buClrTx/>
                        <a:buSzTx/>
                        <a:buFontTx/>
                        <a:buNone/>
                        <a:tabLst/>
                        <a:defRPr/>
                      </a:pPr>
                      <a:r>
                        <a:rPr lang="de-DE" sz="1200" dirty="0" smtClean="0">
                          <a:effectLst/>
                          <a:latin typeface="Calibri" panose="020F0502020204030204" pitchFamily="34" charset="0"/>
                        </a:rPr>
                        <a:t>Berufsschullehrer unterrichten oder organisieren Inhalte der Berufsausbildung oder von beruflichen Themen bei Erwachsenen und Weiterbildungseinrichtungen und älteren Schülern in weiterführenden Schulen und Hochschulen. Sie bereiten die Schüler für die Beschäftigung in bestimmten Berufen oder Berufsfeldern vor, für die eine Universitäts- oder Hochschulbildung normalerweise nicht erforderlich ist.</a:t>
                      </a:r>
                    </a:p>
                    <a:p>
                      <a:pPr marL="0" marR="0" indent="0" algn="l" defTabSz="457200" rtl="0" eaLnBrk="1" fontAlgn="auto" latinLnBrk="0" hangingPunct="1">
                        <a:lnSpc>
                          <a:spcPct val="115000"/>
                        </a:lnSpc>
                        <a:spcBef>
                          <a:spcPts val="0"/>
                        </a:spcBef>
                        <a:spcAft>
                          <a:spcPts val="0"/>
                        </a:spcAft>
                        <a:buClrTx/>
                        <a:buSzTx/>
                        <a:buFontTx/>
                        <a:buNone/>
                        <a:tabLst/>
                        <a:defRPr/>
                      </a:pP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1"/>
                  </a:ext>
                </a:extLst>
              </a:tr>
              <a:tr h="686299">
                <a:tc rowSpan="4">
                  <a:txBody>
                    <a:bodyPr/>
                    <a:lstStyle/>
                    <a:p>
                      <a:pPr marL="0" marR="0">
                        <a:lnSpc>
                          <a:spcPct val="115000"/>
                        </a:lnSpc>
                        <a:spcBef>
                          <a:spcPts val="0"/>
                        </a:spcBef>
                        <a:spcAft>
                          <a:spcPts val="0"/>
                        </a:spcAft>
                      </a:pPr>
                      <a:r>
                        <a:rPr lang="de-DE" sz="1200" dirty="0" smtClean="0">
                          <a:effectLst/>
                          <a:latin typeface="Calibri" panose="020F0502020204030204" pitchFamily="34" charset="0"/>
                        </a:rPr>
                        <a:t>Berufsberater, Berater, Prüfer; Schulleiter / Rektoren: </a:t>
                      </a:r>
                    </a:p>
                    <a:p>
                      <a:pPr marL="0" marR="0">
                        <a:lnSpc>
                          <a:spcPct val="115000"/>
                        </a:lnSpc>
                        <a:spcBef>
                          <a:spcPts val="0"/>
                        </a:spcBef>
                        <a:spcAft>
                          <a:spcPts val="0"/>
                        </a:spcAft>
                      </a:pP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Öffentliche </a:t>
                      </a: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Gesundheit </a:t>
                      </a:r>
                    </a:p>
                    <a:p>
                      <a:pPr marL="0" marR="0">
                        <a:lnSpc>
                          <a:spcPct val="115000"/>
                        </a:lnSpc>
                        <a:spcBef>
                          <a:spcPts val="0"/>
                        </a:spcBef>
                        <a:spcAft>
                          <a:spcPts val="0"/>
                        </a:spcAft>
                      </a:pPr>
                      <a:r>
                        <a:rPr lang="en-US" sz="1200" baseline="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nSpc>
                          <a:spcPct val="100000"/>
                        </a:lnSpc>
                        <a:spcBef>
                          <a:spcPts val="0"/>
                        </a:spcBef>
                        <a:spcAft>
                          <a:spcPts val="0"/>
                        </a:spcAft>
                      </a:pPr>
                      <a:r>
                        <a:rPr lang="en-GB" sz="1200" b="1" dirty="0">
                          <a:effectLst/>
                          <a:latin typeface="Calibri" panose="020F0502020204030204" pitchFamily="34" charset="0"/>
                        </a:rPr>
                        <a:t>ISCO 2423: </a:t>
                      </a:r>
                      <a:r>
                        <a:rPr lang="de-DE" sz="1200" b="1" dirty="0" smtClean="0">
                          <a:effectLst/>
                          <a:latin typeface="Calibri" panose="020F0502020204030204" pitchFamily="34" charset="0"/>
                        </a:rPr>
                        <a:t>Experten für Personal und Karriere </a:t>
                      </a:r>
                    </a:p>
                    <a:p>
                      <a:pPr marL="0" marR="0" algn="l">
                        <a:lnSpc>
                          <a:spcPct val="100000"/>
                        </a:lnSpc>
                        <a:spcBef>
                          <a:spcPts val="0"/>
                        </a:spcBef>
                        <a:spcAft>
                          <a:spcPts val="0"/>
                        </a:spcAft>
                      </a:pPr>
                      <a:r>
                        <a:rPr lang="de-DE" sz="1200" b="0" dirty="0" smtClean="0">
                          <a:effectLst/>
                          <a:latin typeface="Calibri" panose="020F0502020204030204" pitchFamily="34" charset="0"/>
                        </a:rPr>
                        <a:t>Experten für Personal und Karriere bieten professionelle Dienstleistungen für Unternehmen zur Personalpolitik wie zum Beipiel Personalbeschaffung oder -entwicklung, berufliche Analysen und Berufsberatung.</a:t>
                      </a:r>
                    </a:p>
                    <a:p>
                      <a:pPr marL="0" marR="0" algn="l">
                        <a:lnSpc>
                          <a:spcPct val="100000"/>
                        </a:lnSpc>
                        <a:spcBef>
                          <a:spcPts val="0"/>
                        </a:spcBef>
                        <a:spcAft>
                          <a:spcPts val="0"/>
                        </a:spcAft>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2"/>
                  </a:ext>
                </a:extLst>
              </a:tr>
              <a:tr h="849064">
                <a:tc vMerge="1">
                  <a:txBody>
                    <a:bodyPr/>
                    <a:lstStyle/>
                    <a:p>
                      <a:endParaRPr lang="en-US"/>
                    </a:p>
                  </a:txBody>
                  <a:tcPr/>
                </a:tc>
                <a:tc>
                  <a:txBody>
                    <a:bodyPr/>
                    <a:lstStyle/>
                    <a:p>
                      <a:pPr marL="0" marR="0">
                        <a:lnSpc>
                          <a:spcPct val="100000"/>
                        </a:lnSpc>
                        <a:spcBef>
                          <a:spcPts val="600"/>
                        </a:spcBef>
                        <a:spcAft>
                          <a:spcPts val="0"/>
                        </a:spcAft>
                      </a:pPr>
                      <a:r>
                        <a:rPr lang="en-US" sz="1200" b="1" dirty="0">
                          <a:effectLst/>
                          <a:latin typeface="Calibri" panose="020F0502020204030204" pitchFamily="34" charset="0"/>
                        </a:rPr>
                        <a:t>ISCO 2424: </a:t>
                      </a:r>
                      <a:r>
                        <a:rPr lang="de-DE" sz="1200" b="1" dirty="0" smtClean="0">
                          <a:effectLst/>
                          <a:latin typeface="Calibri" panose="020F0502020204030204" pitchFamily="34" charset="0"/>
                        </a:rPr>
                        <a:t>Experten für Weiterbildung und Personalentwicklung </a:t>
                      </a:r>
                      <a:endParaRPr lang="en-US" sz="1200" b="1" dirty="0">
                        <a:effectLst/>
                        <a:latin typeface="Calibri" panose="020F0502020204030204" pitchFamily="34" charset="0"/>
                      </a:endParaRPr>
                    </a:p>
                    <a:p>
                      <a:pPr marL="0" marR="0">
                        <a:lnSpc>
                          <a:spcPct val="100000"/>
                        </a:lnSpc>
                        <a:spcBef>
                          <a:spcPts val="0"/>
                        </a:spcBef>
                        <a:spcAft>
                          <a:spcPts val="0"/>
                        </a:spcAft>
                      </a:pPr>
                      <a:r>
                        <a:rPr lang="de-DE" sz="1200" dirty="0" smtClean="0">
                          <a:effectLst/>
                          <a:latin typeface="Calibri" panose="020F0502020204030204" pitchFamily="34" charset="0"/>
                        </a:rPr>
                        <a:t>Experten für Weiterbildung und Personalentwicklung planen, entwickeln, implementieren und  bewerten Ausbildung und Entwicklungsprogramme, um dafür zu sorgen, dass Management und Mitarbeiter die Fähigkeiten erwerben, um die Kompetenzen zu entwickeln, die von Organisationen für erforderlich gehalten werden, um die organisatorischen Ziele zu erreichen.</a:t>
                      </a:r>
                    </a:p>
                    <a:p>
                      <a:pPr marL="0" marR="0">
                        <a:lnSpc>
                          <a:spcPct val="100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3"/>
                  </a:ext>
                </a:extLst>
              </a:tr>
              <a:tr h="801936">
                <a:tc vMerge="1">
                  <a:txBody>
                    <a:bodyPr/>
                    <a:lstStyle/>
                    <a:p>
                      <a:endParaRPr lang="en-US"/>
                    </a:p>
                  </a:txBody>
                  <a:tcPr/>
                </a:tc>
                <a:tc>
                  <a:txBody>
                    <a:bodyPr/>
                    <a:lstStyle/>
                    <a:p>
                      <a:pPr marL="0" marR="0">
                        <a:lnSpc>
                          <a:spcPct val="100000"/>
                        </a:lnSpc>
                        <a:spcBef>
                          <a:spcPts val="600"/>
                        </a:spcBef>
                        <a:spcAft>
                          <a:spcPts val="0"/>
                        </a:spcAft>
                      </a:pPr>
                      <a:r>
                        <a:rPr lang="en-GB" sz="1200" b="1" dirty="0">
                          <a:effectLst/>
                          <a:latin typeface="Calibri" panose="020F0502020204030204" pitchFamily="34" charset="0"/>
                        </a:rPr>
                        <a:t>ISCO 1345 </a:t>
                      </a:r>
                      <a:r>
                        <a:rPr lang="en-GB" sz="1200" b="1" dirty="0" err="1" smtClean="0">
                          <a:effectLst/>
                          <a:latin typeface="Calibri" panose="020F0502020204030204" pitchFamily="34" charset="0"/>
                        </a:rPr>
                        <a:t>Ausbildungsmanager</a:t>
                      </a:r>
                      <a:r>
                        <a:rPr lang="en-GB" sz="1200" b="1" dirty="0" smtClean="0">
                          <a:effectLst/>
                          <a:latin typeface="Calibri" panose="020F0502020204030204" pitchFamily="34" charset="0"/>
                        </a:rPr>
                        <a:t> / </a:t>
                      </a:r>
                      <a:r>
                        <a:rPr lang="en-GB" sz="1200" b="1" dirty="0" err="1" smtClean="0">
                          <a:effectLst/>
                          <a:latin typeface="Calibri" panose="020F0502020204030204" pitchFamily="34" charset="0"/>
                        </a:rPr>
                        <a:t>Schulleiter</a:t>
                      </a:r>
                      <a:endParaRPr lang="en-US" sz="1200" b="1" dirty="0">
                        <a:effectLst/>
                        <a:latin typeface="Calibri" panose="020F0502020204030204" pitchFamily="34" charset="0"/>
                      </a:endParaRPr>
                    </a:p>
                    <a:p>
                      <a:pPr marL="0" marR="0">
                        <a:lnSpc>
                          <a:spcPct val="100000"/>
                        </a:lnSpc>
                        <a:spcBef>
                          <a:spcPts val="0"/>
                        </a:spcBef>
                        <a:spcAft>
                          <a:spcPts val="600"/>
                        </a:spcAft>
                      </a:pPr>
                      <a:r>
                        <a:rPr lang="de-DE" sz="1200" dirty="0" smtClean="0">
                          <a:effectLst/>
                          <a:latin typeface="Calibri" panose="020F0502020204030204" pitchFamily="34" charset="0"/>
                        </a:rPr>
                        <a:t>Education Manager planen, leiten, koordinieren und bewerten die pädagogischen und administrativen Aspekte der Bildungseinrichtungen, der Grund- und weiterführenden Schulen, Hochschulen und Fakultäten und Fachbereichen in Universitäten und anderen Bildungseinrichtungen.</a:t>
                      </a:r>
                      <a:r>
                        <a:rPr lang="en-GB" sz="1200" dirty="0">
                          <a:effectLst/>
                          <a:latin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4"/>
                  </a:ext>
                </a:extLst>
              </a:tr>
              <a:tr h="889000">
                <a:tc vMerge="1">
                  <a:txBody>
                    <a:bodyPr/>
                    <a:lstStyle/>
                    <a:p>
                      <a:endParaRPr lang="en-US"/>
                    </a:p>
                  </a:txBody>
                  <a:tcPr/>
                </a:tc>
                <a:tc>
                  <a:txBody>
                    <a:bodyPr/>
                    <a:lstStyle/>
                    <a:p>
                      <a:pPr marL="0" marR="0">
                        <a:lnSpc>
                          <a:spcPct val="100000"/>
                        </a:lnSpc>
                        <a:spcBef>
                          <a:spcPts val="600"/>
                        </a:spcBef>
                        <a:spcAft>
                          <a:spcPts val="0"/>
                        </a:spcAft>
                      </a:pPr>
                      <a:r>
                        <a:rPr lang="en-GB" sz="1200" b="1" dirty="0">
                          <a:effectLst/>
                          <a:latin typeface="Calibri" panose="020F0502020204030204" pitchFamily="34" charset="0"/>
                        </a:rPr>
                        <a:t>ISCO 2351 </a:t>
                      </a:r>
                      <a:r>
                        <a:rPr lang="en-GB" sz="1200" b="1" dirty="0" err="1" smtClean="0">
                          <a:effectLst/>
                          <a:latin typeface="Calibri" panose="020F0502020204030204" pitchFamily="34" charset="0"/>
                        </a:rPr>
                        <a:t>Spezialisten</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für</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Ausbildungsmethoden</a:t>
                      </a:r>
                      <a:endParaRPr lang="en-US" sz="1200" b="1" dirty="0">
                        <a:effectLst/>
                        <a:latin typeface="Calibri" panose="020F0502020204030204" pitchFamily="34" charset="0"/>
                      </a:endParaRPr>
                    </a:p>
                    <a:p>
                      <a:pPr marL="0" marR="0">
                        <a:lnSpc>
                          <a:spcPct val="100000"/>
                        </a:lnSpc>
                        <a:spcBef>
                          <a:spcPts val="0"/>
                        </a:spcBef>
                        <a:spcAft>
                          <a:spcPts val="600"/>
                        </a:spcAft>
                      </a:pPr>
                      <a:r>
                        <a:rPr lang="de-DE" sz="1200" dirty="0" smtClean="0">
                          <a:effectLst/>
                          <a:latin typeface="Calibri" panose="020F0502020204030204" pitchFamily="34" charset="0"/>
                        </a:rPr>
                        <a:t>Spezialisten für Ausbildungsmethoden forschen und entwickeln oder beraten über Lehrmethoden, Kurse und Hilfsmittel. Sie überprüfen und untersuchen die Arbeiten der Lehrer, die Funktionsweise der Bildungseinrichtungen und die erzielten Ergebnisse und empfehlen Änderungen und Verbesserungen.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5"/>
                  </a:ext>
                </a:extLst>
              </a:tr>
            </a:tbl>
          </a:graphicData>
        </a:graphic>
      </p:graphicFrame>
      <p:grpSp>
        <p:nvGrpSpPr>
          <p:cNvPr id="9" name="Group 8"/>
          <p:cNvGrpSpPr/>
          <p:nvPr/>
        </p:nvGrpSpPr>
        <p:grpSpPr>
          <a:xfrm>
            <a:off x="725725" y="96976"/>
            <a:ext cx="8275092" cy="580390"/>
            <a:chOff x="939800" y="128724"/>
            <a:chExt cx="8275092" cy="580390"/>
          </a:xfrm>
        </p:grpSpPr>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125022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571" y="704343"/>
            <a:ext cx="8674928" cy="340876"/>
          </a:xfrm>
        </p:spPr>
        <p:txBody>
          <a:bodyPr>
            <a:noAutofit/>
          </a:bodyPr>
          <a:lstStyle/>
          <a:p>
            <a:pPr algn="ctr"/>
            <a:r>
              <a:rPr lang="en-US" sz="18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ZIELGRUPPEN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sp>
        <p:nvSpPr>
          <p:cNvPr id="4" name="Rectangle 3"/>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339246465"/>
              </p:ext>
            </p:extLst>
          </p:nvPr>
        </p:nvGraphicFramePr>
        <p:xfrm>
          <a:off x="367471" y="1070619"/>
          <a:ext cx="8875271" cy="5128576"/>
        </p:xfrm>
        <a:graphic>
          <a:graphicData uri="http://schemas.openxmlformats.org/drawingml/2006/table">
            <a:tbl>
              <a:tblPr firstRow="1" firstCol="1" bandRow="1">
                <a:tableStyleId>{5C22544A-7EE6-4342-B048-85BDC9FD1C3A}</a:tableStyleId>
              </a:tblPr>
              <a:tblGrid>
                <a:gridCol w="1969329">
                  <a:extLst>
                    <a:ext uri="{9D8B030D-6E8A-4147-A177-3AD203B41FA5}">
                      <a16:colId xmlns:a16="http://schemas.microsoft.com/office/drawing/2014/main" val="20000"/>
                    </a:ext>
                  </a:extLst>
                </a:gridCol>
                <a:gridCol w="6905942">
                  <a:extLst>
                    <a:ext uri="{9D8B030D-6E8A-4147-A177-3AD203B41FA5}">
                      <a16:colId xmlns:a16="http://schemas.microsoft.com/office/drawing/2014/main" val="20001"/>
                    </a:ext>
                  </a:extLst>
                </a:gridCol>
              </a:tblGrid>
              <a:tr h="371305">
                <a:tc>
                  <a:txBody>
                    <a:bodyPr/>
                    <a:lstStyle/>
                    <a:p>
                      <a:pPr marL="0" marR="0">
                        <a:lnSpc>
                          <a:spcPct val="115000"/>
                        </a:lnSpc>
                        <a:spcBef>
                          <a:spcPts val="0"/>
                        </a:spcBef>
                        <a:spcAft>
                          <a:spcPts val="0"/>
                        </a:spcAft>
                      </a:pPr>
                      <a:r>
                        <a:rPr lang="en-US" sz="1200" dirty="0" err="1" smtClean="0">
                          <a:effectLst/>
                          <a:latin typeface="Calibri" panose="020F0502020204030204" pitchFamily="34" charset="0"/>
                        </a:rPr>
                        <a:t>Zielgruppen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gn="ctr">
                        <a:lnSpc>
                          <a:spcPct val="115000"/>
                        </a:lnSpc>
                        <a:spcBef>
                          <a:spcPts val="0"/>
                        </a:spcBef>
                        <a:spcAft>
                          <a:spcPts val="0"/>
                        </a:spcAft>
                      </a:pPr>
                      <a:r>
                        <a:rPr lang="en-US" sz="1200" dirty="0" smtClean="0">
                          <a:effectLst/>
                          <a:latin typeface="Calibri" panose="020F0502020204030204" pitchFamily="34" charset="0"/>
                        </a:rPr>
                        <a:t>ISCO</a:t>
                      </a:r>
                    </a:p>
                    <a:p>
                      <a:pPr marL="0" marR="0" algn="ctr">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0"/>
                  </a:ext>
                </a:extLst>
              </a:tr>
              <a:tr h="846715">
                <a:tc rowSpan="4">
                  <a:txBody>
                    <a:bodyPr/>
                    <a:lstStyle/>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Bildungsmanager; anderes Managementpersonal in</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Erwachsenenbildungseinrichtungen; nicht</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unterrichtendes Verwaltungspersonal:</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   Öffentlichkeitsarbeit  </a:t>
                      </a:r>
                    </a:p>
                    <a:p>
                      <a:pPr marL="0" marR="0">
                        <a:lnSpc>
                          <a:spcPct val="115000"/>
                        </a:lnSpc>
                        <a:spcBef>
                          <a:spcPts val="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   Wirtschaft </a:t>
                      </a:r>
                    </a:p>
                  </a:txBody>
                  <a:tcPr marL="43148" marR="43148" marT="0" marB="0"/>
                </a:tc>
                <a:tc>
                  <a:txBody>
                    <a:bodyPr/>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ISCO 1345 </a:t>
                      </a:r>
                      <a:r>
                        <a:rPr kumimoji="0" lang="en-GB" sz="1200" b="1"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Ausbildungsmanager</a:t>
                      </a:r>
                      <a:r>
                        <a:rPr kumimoji="0" lang="en-GB"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 / </a:t>
                      </a:r>
                      <a:r>
                        <a:rPr kumimoji="0" lang="en-GB" sz="1200" b="1"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mn-cs"/>
                        </a:rPr>
                        <a:t>Schulleiter</a:t>
                      </a:r>
                      <a:endParaRPr kumimoji="0" lang="en-US" sz="1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14000"/>
                        </a:lnSpc>
                        <a:spcBef>
                          <a:spcPts val="0"/>
                        </a:spcBef>
                        <a:spcAft>
                          <a:spcPts val="60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Education Manager planen, leiten, koordinieren und bewerten die pädagogischen und administrativen Aspekte der Bildungseinrichtungen, der Grund- und weiterführenden Schulen, Hochschulen und Fakultäten und Fachbereichen in Universitäten und anderen Bildungseinrichtungen.</a:t>
                      </a:r>
                      <a:r>
                        <a:rPr kumimoji="0" lang="en-GB" sz="12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mn-cs"/>
                        </a:rPr>
                        <a:t> </a:t>
                      </a:r>
                    </a:p>
                    <a:p>
                      <a:pPr marL="0" marR="0" lvl="0" indent="0" algn="l" defTabSz="457200" rtl="0" eaLnBrk="1" fontAlgn="auto" latinLnBrk="0" hangingPunct="1">
                        <a:lnSpc>
                          <a:spcPct val="114000"/>
                        </a:lnSpc>
                        <a:spcBef>
                          <a:spcPts val="0"/>
                        </a:spcBef>
                        <a:spcAft>
                          <a:spcPts val="60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1"/>
                  </a:ext>
                </a:extLst>
              </a:tr>
              <a:tr h="753812">
                <a:tc vMerge="1">
                  <a:txBody>
                    <a:bodyPr/>
                    <a:lstStyle/>
                    <a:p>
                      <a:pPr marL="0" marR="0">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nSpc>
                          <a:spcPct val="115000"/>
                        </a:lnSpc>
                        <a:spcBef>
                          <a:spcPts val="0"/>
                        </a:spcBef>
                        <a:spcAft>
                          <a:spcPts val="0"/>
                        </a:spcAft>
                      </a:pPr>
                      <a:r>
                        <a:rPr lang="en-GB" sz="1200" b="1" dirty="0" smtClean="0">
                          <a:effectLst/>
                          <a:latin typeface="Calibri" panose="020F0502020204030204" pitchFamily="34" charset="0"/>
                        </a:rPr>
                        <a:t>ISCO 2421: </a:t>
                      </a:r>
                      <a:r>
                        <a:rPr lang="de-DE" sz="1200" b="1" dirty="0" smtClean="0">
                          <a:effectLst/>
                          <a:latin typeface="Calibri" panose="020F0502020204030204" pitchFamily="34" charset="0"/>
                        </a:rPr>
                        <a:t>Management- und Organisationsanalysten</a:t>
                      </a:r>
                    </a:p>
                    <a:p>
                      <a:pPr marL="0" marR="0">
                        <a:lnSpc>
                          <a:spcPct val="115000"/>
                        </a:lnSpc>
                        <a:spcBef>
                          <a:spcPts val="0"/>
                        </a:spcBef>
                        <a:spcAft>
                          <a:spcPts val="0"/>
                        </a:spcAft>
                      </a:pPr>
                      <a:r>
                        <a:rPr lang="de-DE" sz="1200" b="0" dirty="0" smtClean="0">
                          <a:effectLst/>
                          <a:latin typeface="Calibri" panose="020F0502020204030204" pitchFamily="34" charset="0"/>
                        </a:rPr>
                        <a:t>Management- und Organisationsanalysten unterstützen Organisationen, um größere Effizienz zu erreichen und organisatorische Probleme zu lösen. Sie studieren Organisationsstrukturen, Verfahren, Systeme und Verfahren</a:t>
                      </a:r>
                      <a:r>
                        <a:rPr lang="de-DE" sz="1200" b="1" dirty="0" smtClean="0">
                          <a:effectLst/>
                          <a:latin typeface="Calibri" panose="020F0502020204030204" pitchFamily="34" charset="0"/>
                        </a:rPr>
                        <a:t>.</a:t>
                      </a:r>
                    </a:p>
                    <a:p>
                      <a:pPr marL="0" marR="0">
                        <a:lnSpc>
                          <a:spcPct val="115000"/>
                        </a:lnSpc>
                        <a:spcBef>
                          <a:spcPts val="0"/>
                        </a:spcBef>
                        <a:spcAft>
                          <a:spcPts val="0"/>
                        </a:spcAft>
                      </a:pPr>
                      <a:endParaRPr lang="de-DE" sz="1200" b="1" dirty="0" smtClean="0">
                        <a:effectLst/>
                        <a:latin typeface="Calibri" panose="020F0502020204030204" pitchFamily="34" charset="0"/>
                      </a:endParaRPr>
                    </a:p>
                  </a:txBody>
                  <a:tcPr marL="43148" marR="43148" marT="0" marB="0"/>
                </a:tc>
                <a:extLst>
                  <a:ext uri="{0D108BD9-81ED-4DB2-BD59-A6C34878D82A}">
                    <a16:rowId xmlns:a16="http://schemas.microsoft.com/office/drawing/2014/main" val="10002"/>
                  </a:ext>
                </a:extLst>
              </a:tr>
              <a:tr h="831538">
                <a:tc vMerge="1">
                  <a:txBody>
                    <a:bodyPr/>
                    <a:lstStyle/>
                    <a:p>
                      <a:endParaRPr lang="en-US"/>
                    </a:p>
                  </a:txBody>
                  <a:tcPr/>
                </a:tc>
                <a:tc>
                  <a:txBody>
                    <a:bodyPr/>
                    <a:lstStyle/>
                    <a:p>
                      <a:pPr marL="0" marR="0">
                        <a:lnSpc>
                          <a:spcPct val="114000"/>
                        </a:lnSpc>
                        <a:spcBef>
                          <a:spcPts val="600"/>
                        </a:spcBef>
                        <a:spcAft>
                          <a:spcPts val="0"/>
                        </a:spcAft>
                      </a:pPr>
                      <a:r>
                        <a:rPr lang="de-DE" sz="1200" b="1" dirty="0" smtClean="0">
                          <a:effectLst/>
                          <a:latin typeface="Calibri" panose="020F0502020204030204" pitchFamily="34" charset="0"/>
                        </a:rPr>
                        <a:t>ISCO 2424: Experten für Weiterbildung und Personalentwicklung </a:t>
                      </a:r>
                    </a:p>
                    <a:p>
                      <a:pPr marL="0" marR="0">
                        <a:lnSpc>
                          <a:spcPct val="114000"/>
                        </a:lnSpc>
                        <a:spcBef>
                          <a:spcPts val="600"/>
                        </a:spcBef>
                        <a:spcAft>
                          <a:spcPts val="0"/>
                        </a:spcAft>
                      </a:pPr>
                      <a:r>
                        <a:rPr lang="de-DE" sz="1200" b="0" dirty="0" smtClean="0">
                          <a:effectLst/>
                          <a:latin typeface="Calibri" panose="020F0502020204030204" pitchFamily="34" charset="0"/>
                        </a:rPr>
                        <a:t>Experten für Weiterbildung und Personalentwicklung planen, entwickeln, implementieren und  bewerten Ausbildung und Entwicklungsprogramme, um dafür zu sorgen, dass Management und Mitarbeiter die Fähigkeiten erwerben, um die Kompetenzen zu entwickeln, die von Organisationen für erforderlich gehalten werden, um die organisatorischen Ziele zu erreichen.</a:t>
                      </a:r>
                    </a:p>
                    <a:p>
                      <a:pPr marL="0" marR="0">
                        <a:lnSpc>
                          <a:spcPct val="114000"/>
                        </a:lnSpc>
                        <a:spcBef>
                          <a:spcPts val="600"/>
                        </a:spcBef>
                        <a:spcAft>
                          <a:spcPts val="0"/>
                        </a:spcAft>
                      </a:pPr>
                      <a:endParaRPr lang="de-DE" sz="1200" b="0" dirty="0" smtClean="0">
                        <a:effectLst/>
                        <a:latin typeface="Calibri" panose="020F0502020204030204" pitchFamily="34" charset="0"/>
                      </a:endParaRPr>
                    </a:p>
                  </a:txBody>
                  <a:tcPr marL="43148" marR="43148" marT="0" marB="0"/>
                </a:tc>
                <a:extLst>
                  <a:ext uri="{0D108BD9-81ED-4DB2-BD59-A6C34878D82A}">
                    <a16:rowId xmlns:a16="http://schemas.microsoft.com/office/drawing/2014/main" val="10003"/>
                  </a:ext>
                </a:extLst>
              </a:tr>
              <a:tr h="1134616">
                <a:tc vMerge="1">
                  <a:txBody>
                    <a:bodyPr/>
                    <a:lstStyle/>
                    <a:p>
                      <a:endParaRPr lang="en-US"/>
                    </a:p>
                  </a:txBody>
                  <a:tcPr/>
                </a:tc>
                <a:tc>
                  <a:txBody>
                    <a:bodyPr/>
                    <a:lstStyle/>
                    <a:p>
                      <a:pPr marL="0" marR="0">
                        <a:lnSpc>
                          <a:spcPct val="114000"/>
                        </a:lnSpc>
                        <a:spcBef>
                          <a:spcPts val="600"/>
                        </a:spcBef>
                        <a:spcAft>
                          <a:spcPts val="0"/>
                        </a:spcAft>
                      </a:pPr>
                      <a:r>
                        <a:rPr lang="en-GB" sz="1200" b="1" dirty="0" smtClean="0">
                          <a:effectLst/>
                          <a:latin typeface="Calibri" panose="020F0502020204030204" pitchFamily="34" charset="0"/>
                        </a:rPr>
                        <a:t>ISCO </a:t>
                      </a:r>
                      <a:r>
                        <a:rPr lang="de-DE" sz="1200" b="1" dirty="0" smtClean="0">
                          <a:effectLst/>
                          <a:latin typeface="Calibri" panose="020F0502020204030204" pitchFamily="34" charset="0"/>
                        </a:rPr>
                        <a:t>2351 Spezialisten für Ausbildungsmethoden</a:t>
                      </a:r>
                    </a:p>
                    <a:p>
                      <a:pPr marL="0" marR="0">
                        <a:lnSpc>
                          <a:spcPct val="114000"/>
                        </a:lnSpc>
                        <a:spcBef>
                          <a:spcPts val="600"/>
                        </a:spcBef>
                        <a:spcAft>
                          <a:spcPts val="0"/>
                        </a:spcAft>
                      </a:pPr>
                      <a:r>
                        <a:rPr lang="de-DE" sz="1200" b="0" dirty="0" smtClean="0">
                          <a:effectLst/>
                          <a:latin typeface="Calibri" panose="020F0502020204030204" pitchFamily="34" charset="0"/>
                        </a:rPr>
                        <a:t>Spezialisten für Ausbildungsmethoden forschen und entwickeln oder beraten über Lehrmethoden, Kurse und Hilfsmittel. Sie überprüfen und untersuchen die Arbeiten der Lehrer, die Funktionsweise der Bildungseinrichtungen und die erzielten Ergebnisse und empfehlen Änderungen und Verbesserungen.</a:t>
                      </a:r>
                    </a:p>
                  </a:txBody>
                  <a:tcPr marL="43148" marR="43148" marT="0" marB="0"/>
                </a:tc>
                <a:extLst>
                  <a:ext uri="{0D108BD9-81ED-4DB2-BD59-A6C34878D82A}">
                    <a16:rowId xmlns:a16="http://schemas.microsoft.com/office/drawing/2014/main" val="10004"/>
                  </a:ext>
                </a:extLst>
              </a:tr>
            </a:tbl>
          </a:graphicData>
        </a:graphic>
      </p:graphicFrame>
      <p:grpSp>
        <p:nvGrpSpPr>
          <p:cNvPr id="9" name="Group 8"/>
          <p:cNvGrpSpPr/>
          <p:nvPr/>
        </p:nvGrpSpPr>
        <p:grpSpPr>
          <a:xfrm>
            <a:off x="725725" y="96976"/>
            <a:ext cx="8275092" cy="580390"/>
            <a:chOff x="939800" y="128724"/>
            <a:chExt cx="8275092" cy="580390"/>
          </a:xfrm>
        </p:grpSpPr>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514977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91552" y="718276"/>
            <a:ext cx="8674928" cy="808446"/>
          </a:xfrm>
        </p:spPr>
        <p:txBody>
          <a:bodyPr>
            <a:noAutofit/>
          </a:bodyPr>
          <a:lstStyle/>
          <a:p>
            <a:pPr algn="ct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728909652"/>
              </p:ext>
            </p:extLst>
          </p:nvPr>
        </p:nvGraphicFramePr>
        <p:xfrm>
          <a:off x="656888" y="1474330"/>
          <a:ext cx="8412766" cy="3925824"/>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val="20000"/>
                    </a:ext>
                  </a:extLst>
                </a:gridCol>
                <a:gridCol w="5935034">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Lehrer/ Trainer in der Erwachsenenbildung</a:t>
                      </a:r>
                    </a:p>
                    <a:p>
                      <a:pPr marL="0" marR="0">
                        <a:lnSpc>
                          <a:spcPct val="115000"/>
                        </a:lnSpc>
                        <a:spcBef>
                          <a:spcPts val="0"/>
                        </a:spcBef>
                        <a:spcAft>
                          <a:spcPts val="0"/>
                        </a:spcAft>
                      </a:pPr>
                      <a:r>
                        <a:rPr lang="de-DE" sz="1600" dirty="0" smtClean="0">
                          <a:effectLst/>
                          <a:latin typeface="Calibri" panose="020F0502020204030204" pitchFamily="34" charset="0"/>
                        </a:rPr>
                        <a:t>  </a:t>
                      </a:r>
                      <a:endParaRPr lang="de-DE" sz="1600" dirty="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r>
                        <a:rPr lang="en-US" sz="1600" b="1" kern="1200" dirty="0" err="1" smtClean="0">
                          <a:solidFill>
                            <a:schemeClr val="lt1"/>
                          </a:solidFill>
                          <a:effectLst/>
                          <a:latin typeface="Calibri" panose="020F0502020204030204" pitchFamily="34" charset="0"/>
                          <a:ea typeface="+mn-ea"/>
                          <a:cs typeface="+mn-cs"/>
                        </a:rPr>
                        <a:t>Ökologie</a:t>
                      </a:r>
                      <a:r>
                        <a:rPr lang="en-US" sz="1600" b="1" kern="1200" dirty="0" smtClean="0">
                          <a:solidFill>
                            <a:schemeClr val="lt1"/>
                          </a:solidFill>
                          <a:effectLst/>
                          <a:latin typeface="Calibri" panose="020F0502020204030204" pitchFamily="34" charset="0"/>
                          <a:ea typeface="+mn-ea"/>
                          <a:cs typeface="+mn-cs"/>
                        </a:rPr>
                        <a:t>; </a:t>
                      </a:r>
                      <a:r>
                        <a:rPr lang="en-GB" sz="1600" dirty="0" err="1" smtClean="0">
                          <a:effectLst/>
                          <a:latin typeface="Calibri" panose="020F0502020204030204" pitchFamily="34" charset="0"/>
                        </a:rPr>
                        <a:t>Umwelttechnik</a:t>
                      </a:r>
                      <a:r>
                        <a:rPr lang="en-GB" sz="1600" dirty="0" smtClean="0">
                          <a:effectLst/>
                          <a:latin typeface="Calibri" panose="020F0502020204030204" pitchFamily="34" charset="0"/>
                        </a:rPr>
                        <a:t>;</a:t>
                      </a:r>
                      <a:r>
                        <a:rPr lang="en-US" sz="1600" dirty="0" smtClean="0">
                          <a:effectLst/>
                          <a:latin typeface="Calibri" panose="020F0502020204030204" pitchFamily="34" charset="0"/>
                        </a:rPr>
                        <a:t> Bauingenieurwesen</a:t>
                      </a: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US" sz="1600" b="1" i="0" kern="1200" dirty="0" smtClean="0">
                          <a:solidFill>
                            <a:schemeClr val="lt1"/>
                          </a:solidFill>
                          <a:effectLst/>
                          <a:latin typeface="Calibri" panose="020F0502020204030204" pitchFamily="34" charset="0"/>
                          <a:ea typeface="+mn-ea"/>
                          <a:cs typeface="+mn-cs"/>
                        </a:rPr>
                        <a:t>EQR-</a:t>
                      </a:r>
                      <a:r>
                        <a:rPr lang="en-US" sz="1600" b="1" i="0" kern="1200" dirty="0" err="1" smtClean="0">
                          <a:solidFill>
                            <a:schemeClr val="lt1"/>
                          </a:solidFill>
                          <a:effectLst/>
                          <a:latin typeface="Calibri" panose="020F0502020204030204" pitchFamily="34" charset="0"/>
                          <a:ea typeface="+mn-ea"/>
                          <a:cs typeface="+mn-cs"/>
                        </a:rPr>
                        <a:t>Niveau</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6</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a:effectLst/>
                          <a:latin typeface="Calibri" panose="020F0502020204030204" pitchFamily="34" charset="0"/>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 und </a:t>
                      </a:r>
                      <a:r>
                        <a:rPr lang="en-GB" sz="1600" dirty="0" err="1" smtClean="0">
                          <a:effectLst/>
                          <a:latin typeface="Calibri" panose="020F0502020204030204" pitchFamily="34" charset="0"/>
                        </a:rPr>
                        <a:t>Lernmethoden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Trainee </a:t>
                      </a:r>
                      <a:r>
                        <a:rPr lang="en-GB" sz="1600" dirty="0" err="1" smtClean="0">
                          <a:effectLst/>
                          <a:latin typeface="Calibri" panose="020F0502020204030204" pitchFamily="34" charset="0"/>
                        </a:rPr>
                        <a:t>Beurteilung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LO7: Herausforderung und Hauptansätze der Umweltethik</a:t>
                      </a:r>
                    </a:p>
                    <a:p>
                      <a:pPr marL="0" marR="0">
                        <a:lnSpc>
                          <a:spcPct val="115000"/>
                        </a:lnSpc>
                        <a:spcBef>
                          <a:spcPts val="0"/>
                        </a:spcBef>
                        <a:spcAft>
                          <a:spcPts val="0"/>
                        </a:spcAft>
                      </a:pPr>
                      <a:r>
                        <a:rPr lang="en-GB" sz="1600" b="0" dirty="0" smtClean="0">
                          <a:effectLst/>
                          <a:latin typeface="Calibri" panose="020F0502020204030204" pitchFamily="34" charset="0"/>
                        </a:rPr>
                        <a:t>LO8: </a:t>
                      </a:r>
                      <a:r>
                        <a:rPr lang="de-DE" sz="1600" b="0" dirty="0" smtClean="0">
                          <a:effectLst/>
                          <a:latin typeface="Calibri" panose="020F0502020204030204" pitchFamily="34" charset="0"/>
                        </a:rPr>
                        <a:t>Umweltethik und Nachhaltigkeit</a:t>
                      </a:r>
                    </a:p>
                    <a:p>
                      <a:pPr marL="0" marR="0">
                        <a:lnSpc>
                          <a:spcPct val="115000"/>
                        </a:lnSpc>
                        <a:spcBef>
                          <a:spcPts val="0"/>
                        </a:spcBef>
                        <a:spcAft>
                          <a:spcPts val="600"/>
                        </a:spcAft>
                      </a:pPr>
                      <a:endParaRPr lang="en-US" sz="1600" b="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err="1" smtClean="0">
                          <a:effectLst/>
                          <a:latin typeface="Calibri" panose="020F0502020204030204" pitchFamily="34" charset="0"/>
                        </a:rPr>
                        <a:t>Gewichtung</a:t>
                      </a:r>
                      <a:r>
                        <a:rPr lang="en-GB" sz="1600" dirty="0" smtClean="0">
                          <a:effectLst/>
                          <a:latin typeface="Calibri" panose="020F0502020204030204" pitchFamily="34" charset="0"/>
                        </a:rPr>
                        <a:t> der </a:t>
                      </a:r>
                      <a:r>
                        <a:rPr lang="en-GB" sz="1600" dirty="0" err="1" smtClean="0">
                          <a:effectLst/>
                          <a:latin typeface="Calibri" panose="020F0502020204030204" pitchFamily="34" charset="0"/>
                        </a:rPr>
                        <a:t>Beurteilung</a:t>
                      </a:r>
                      <a:r>
                        <a:rPr lang="en-GB" sz="1600" dirty="0" smtClean="0">
                          <a:effectLst/>
                          <a:latin typeface="Calibri" panose="020F0502020204030204" pitchFamily="34" charset="0"/>
                        </a:rPr>
                        <a:t> - ECVET-Credits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LO7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LO8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p>
                      <a:pPr marL="0" marR="0" indent="0" algn="l" defTabSz="457200" rtl="0" eaLnBrk="1" fontAlgn="auto" latinLnBrk="0" hangingPunct="1">
                        <a:lnSpc>
                          <a:spcPct val="115000"/>
                        </a:lnSpc>
                        <a:spcBef>
                          <a:spcPts val="0"/>
                        </a:spcBef>
                        <a:spcAft>
                          <a:spcPts val="0"/>
                        </a:spcAft>
                        <a:buClrTx/>
                        <a:buSzTx/>
                        <a:buFontTx/>
                        <a:buNone/>
                        <a:tabLst/>
                        <a:defRPr/>
                      </a:pPr>
                      <a:endParaRPr lang="de-DE" sz="1600" kern="1200" dirty="0" smtClean="0">
                        <a:solidFill>
                          <a:schemeClr val="dk1"/>
                        </a:solidFill>
                        <a:effectLst/>
                        <a:latin typeface="Calibri" panose="020F0502020204030204" pitchFamily="34" charset="0"/>
                        <a:ea typeface="+mn-ea"/>
                        <a:cs typeface="Calibri" panose="020F0502020204030204" pitchFamily="34" charset="0"/>
                      </a:endParaRPr>
                    </a:p>
                  </a:txBody>
                  <a:tcPr marL="47315" marR="47315" marT="0" marB="0"/>
                </a:tc>
                <a:extLst>
                  <a:ext uri="{0D108BD9-81ED-4DB2-BD59-A6C34878D82A}">
                    <a16:rowId xmlns:a16="http://schemas.microsoft.com/office/drawing/2014/main" val="10005"/>
                  </a:ext>
                </a:extLst>
              </a:tr>
            </a:tbl>
          </a:graphicData>
        </a:graphic>
      </p:graphicFrame>
      <p:sp>
        <p:nvSpPr>
          <p:cNvPr id="2" name="Rectangle 1"/>
          <p:cNvSpPr/>
          <p:nvPr/>
        </p:nvSpPr>
        <p:spPr>
          <a:xfrm>
            <a:off x="1781016" y="827999"/>
            <a:ext cx="6096000" cy="369332"/>
          </a:xfrm>
          <a:prstGeom prst="rect">
            <a:avLst/>
          </a:prstGeom>
        </p:spPr>
        <p:txBody>
          <a:bodyPr>
            <a:spAutoFit/>
          </a:bodyPr>
          <a:lstStyle/>
          <a:p>
            <a:pPr algn="ctr"/>
            <a:r>
              <a:rPr lang="en-US"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endParaRPr lang="en-US" dirty="0"/>
          </a:p>
        </p:txBody>
      </p:sp>
      <p:grpSp>
        <p:nvGrpSpPr>
          <p:cNvPr id="11" name="Group 10"/>
          <p:cNvGrpSpPr/>
          <p:nvPr/>
        </p:nvGrpSpPr>
        <p:grpSpPr>
          <a:xfrm>
            <a:off x="691470"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7341471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767262"/>
            <a:ext cx="8674928" cy="808446"/>
          </a:xfrm>
        </p:spPr>
        <p:txBody>
          <a:bodyPr>
            <a:noAutofit/>
          </a:bodyPr>
          <a:lstStyle/>
          <a:p>
            <a:pPr algn="ctr"/>
            <a:r>
              <a:rPr lang="en-US" sz="1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464230057"/>
              </p:ext>
            </p:extLst>
          </p:nvPr>
        </p:nvGraphicFramePr>
        <p:xfrm>
          <a:off x="656888" y="1733743"/>
          <a:ext cx="8412766" cy="4206240"/>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val="20000"/>
                    </a:ext>
                  </a:extLst>
                </a:gridCol>
                <a:gridCol w="5935034">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Berufsberater, Berater, Prüfer; Schulleiter / Rektoren: </a:t>
                      </a:r>
                    </a:p>
                    <a:p>
                      <a:pPr marL="0" marR="0">
                        <a:lnSpc>
                          <a:spcPct val="115000"/>
                        </a:lnSpc>
                        <a:spcBef>
                          <a:spcPts val="0"/>
                        </a:spcBef>
                        <a:spcAft>
                          <a:spcPts val="0"/>
                        </a:spcAft>
                      </a:pPr>
                      <a:r>
                        <a:rPr lang="de-DE" sz="1600" dirty="0" smtClean="0">
                          <a:effectLst/>
                          <a:latin typeface="Calibri" panose="020F0502020204030204" pitchFamily="34" charset="0"/>
                        </a:rPr>
                        <a:t>      </a:t>
                      </a:r>
                    </a:p>
                  </a:txBody>
                  <a:tcPr marL="47315" marR="47315" marT="0" marB="0"/>
                </a:tc>
                <a:tc>
                  <a:txBody>
                    <a:bodyPr/>
                    <a:lstStyle/>
                    <a:p>
                      <a:pPr marL="0" marR="0" algn="ctr">
                        <a:lnSpc>
                          <a:spcPct val="115000"/>
                        </a:lnSpc>
                        <a:spcBef>
                          <a:spcPts val="0"/>
                        </a:spcBef>
                        <a:spcAft>
                          <a:spcPts val="0"/>
                        </a:spcAft>
                      </a:pP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r>
                        <a:rPr lang="en-GB" sz="1600" baseline="0" dirty="0" err="1" smtClean="0">
                          <a:effectLst/>
                          <a:latin typeface="Calibri" panose="020F0502020204030204" pitchFamily="34" charset="0"/>
                        </a:rPr>
                        <a:t>Umweltethik</a:t>
                      </a:r>
                      <a:r>
                        <a:rPr lang="en-GB" sz="1600" baseline="0" dirty="0" smtClean="0">
                          <a:effectLst/>
                          <a:latin typeface="Calibri" panose="020F0502020204030204" pitchFamily="34" charset="0"/>
                        </a:rPr>
                        <a:t>; </a:t>
                      </a:r>
                      <a:r>
                        <a:rPr lang="en-GB" sz="1600" baseline="0" dirty="0" err="1" smtClean="0">
                          <a:effectLst/>
                          <a:latin typeface="Calibri" panose="020F0502020204030204" pitchFamily="34" charset="0"/>
                        </a:rPr>
                        <a:t>Öffentliche</a:t>
                      </a:r>
                      <a:r>
                        <a:rPr lang="en-GB" sz="1600" baseline="0" dirty="0" smtClean="0">
                          <a:effectLst/>
                          <a:latin typeface="Calibri" panose="020F0502020204030204" pitchFamily="34" charset="0"/>
                        </a:rPr>
                        <a:t> Gesundheit; Gesetzgebung </a:t>
                      </a:r>
                    </a:p>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EQF Reference level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5</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smtClean="0">
                          <a:effectLst/>
                          <a:latin typeface="Calibri" panose="020F0502020204030204" pitchFamily="34" charset="0"/>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Teaching and learning methods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Trainee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LO7: Herausforderung und Hauptansätze der Umweltethik</a:t>
                      </a:r>
                    </a:p>
                    <a:p>
                      <a:pPr marL="0" marR="0">
                        <a:lnSpc>
                          <a:spcPct val="115000"/>
                        </a:lnSpc>
                        <a:spcBef>
                          <a:spcPts val="0"/>
                        </a:spcBef>
                        <a:spcAft>
                          <a:spcPts val="0"/>
                        </a:spcAft>
                      </a:pPr>
                      <a:r>
                        <a:rPr lang="en-GB" sz="1600" b="0" dirty="0" smtClean="0">
                          <a:effectLst/>
                          <a:latin typeface="Calibri" panose="020F0502020204030204" pitchFamily="34" charset="0"/>
                        </a:rPr>
                        <a:t>LO8: </a:t>
                      </a:r>
                      <a:r>
                        <a:rPr lang="de-DE" sz="1600" b="0" dirty="0" smtClean="0">
                          <a:effectLst/>
                          <a:latin typeface="Calibri" panose="020F0502020204030204" pitchFamily="34" charset="0"/>
                        </a:rPr>
                        <a:t>Umweltethik und Nachhaltigkeit</a:t>
                      </a:r>
                    </a:p>
                    <a:p>
                      <a:pPr marL="0" marR="0">
                        <a:lnSpc>
                          <a:spcPct val="115000"/>
                        </a:lnSpc>
                        <a:spcBef>
                          <a:spcPts val="0"/>
                        </a:spcBef>
                        <a:spcAft>
                          <a:spcPts val="0"/>
                        </a:spcAft>
                      </a:pPr>
                      <a:endParaRPr lang="de-DE" sz="1600" b="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smtClean="0">
                          <a:effectLst/>
                          <a:latin typeface="Calibri" panose="020F0502020204030204" pitchFamily="34" charset="0"/>
                        </a:rPr>
                        <a:t>Weighting of assessment - ECVET Credits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LO7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LO8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txBody>
                  <a:tcPr marL="47315" marR="47315" marT="0" marB="0"/>
                </a:tc>
                <a:extLst>
                  <a:ext uri="{0D108BD9-81ED-4DB2-BD59-A6C34878D82A}">
                    <a16:rowId xmlns:a16="http://schemas.microsoft.com/office/drawing/2014/main" val="10005"/>
                  </a:ext>
                </a:extLst>
              </a:tr>
            </a:tbl>
          </a:graphicData>
        </a:graphic>
      </p:graphicFrame>
      <p:grpSp>
        <p:nvGrpSpPr>
          <p:cNvPr id="11" name="Group 10"/>
          <p:cNvGrpSpPr/>
          <p:nvPr/>
        </p:nvGrpSpPr>
        <p:grpSpPr>
          <a:xfrm>
            <a:off x="725725"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228733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646043" y="885896"/>
            <a:ext cx="8674928" cy="808446"/>
          </a:xfrm>
        </p:spPr>
        <p:txBody>
          <a:bodyPr>
            <a:noAutofit/>
          </a:bodyPr>
          <a:lstStyle/>
          <a:p>
            <a:pPr algn="ctr"/>
            <a:r>
              <a:rPr lang="en-US" sz="1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r>
              <a:rPr lang="en-US" sz="1800" dirty="0">
                <a:solidFill>
                  <a:schemeClr val="accent2">
                    <a:lumMod val="75000"/>
                  </a:schemeClr>
                </a:solidFill>
                <a:latin typeface="Calibri" panose="020F0502020204030204" pitchFamily="34" charset="0"/>
              </a:rPr>
              <a:t/>
            </a:r>
            <a:br>
              <a:rPr lang="en-US" sz="1800" dirty="0">
                <a:solidFill>
                  <a:schemeClr val="accent2">
                    <a:lumMod val="75000"/>
                  </a:schemeClr>
                </a:solidFill>
                <a:latin typeface="Calibri" panose="020F0502020204030204" pitchFamily="34" charset="0"/>
              </a:rPr>
            </a:br>
            <a:r>
              <a:rPr lang="en-US" sz="1800" dirty="0"/>
              <a:t/>
            </a:r>
            <a:br>
              <a:rPr lang="en-US" sz="1800" dirty="0"/>
            </a:b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490698194"/>
              </p:ext>
            </p:extLst>
          </p:nvPr>
        </p:nvGraphicFramePr>
        <p:xfrm>
          <a:off x="656888" y="1733743"/>
          <a:ext cx="8412766" cy="4750562"/>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val="20000"/>
                    </a:ext>
                  </a:extLst>
                </a:gridCol>
                <a:gridCol w="5935034">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Bildungsmanager; anderes Managementpersonal in</a:t>
                      </a:r>
                    </a:p>
                    <a:p>
                      <a:pPr marL="0" marR="0">
                        <a:lnSpc>
                          <a:spcPct val="115000"/>
                        </a:lnSpc>
                        <a:spcBef>
                          <a:spcPts val="0"/>
                        </a:spcBef>
                        <a:spcAft>
                          <a:spcPts val="0"/>
                        </a:spcAft>
                      </a:pPr>
                      <a:r>
                        <a:rPr lang="de-DE" sz="1600" dirty="0" smtClean="0">
                          <a:effectLst/>
                          <a:latin typeface="Calibri" panose="020F0502020204030204" pitchFamily="34" charset="0"/>
                        </a:rPr>
                        <a:t>Erwachsenenbildungseinrichtungen; nicht</a:t>
                      </a:r>
                    </a:p>
                    <a:p>
                      <a:pPr marL="0" marR="0">
                        <a:lnSpc>
                          <a:spcPct val="115000"/>
                        </a:lnSpc>
                        <a:spcBef>
                          <a:spcPts val="0"/>
                        </a:spcBef>
                        <a:spcAft>
                          <a:spcPts val="0"/>
                        </a:spcAft>
                      </a:pPr>
                      <a:r>
                        <a:rPr lang="de-DE" sz="1600" dirty="0" smtClean="0">
                          <a:effectLst/>
                          <a:latin typeface="Calibri" panose="020F0502020204030204" pitchFamily="34" charset="0"/>
                        </a:rPr>
                        <a:t>unterrichtendes Verwaltungspersonal   </a:t>
                      </a:r>
                      <a:endParaRPr lang="en-US" sz="1600" dirty="0" smtClean="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r>
                        <a:rPr lang="de-DE" sz="1600" dirty="0" smtClean="0">
                          <a:effectLst/>
                          <a:latin typeface="Calibri" panose="020F0502020204030204" pitchFamily="34" charset="0"/>
                        </a:rPr>
                        <a:t>   Öffentlichkeitsarbeit  </a:t>
                      </a:r>
                    </a:p>
                    <a:p>
                      <a:pPr marL="0" marR="0" algn="ctr">
                        <a:lnSpc>
                          <a:spcPct val="115000"/>
                        </a:lnSpc>
                        <a:spcBef>
                          <a:spcPts val="0"/>
                        </a:spcBef>
                        <a:spcAft>
                          <a:spcPts val="0"/>
                        </a:spcAft>
                      </a:pPr>
                      <a:r>
                        <a:rPr lang="de-DE" sz="1600" dirty="0" smtClean="0">
                          <a:effectLst/>
                          <a:latin typeface="Calibri" panose="020F0502020204030204" pitchFamily="34" charset="0"/>
                        </a:rPr>
                        <a:t>   Wirtschaft </a:t>
                      </a:r>
                    </a:p>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EQF Reference level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5</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smtClean="0">
                          <a:effectLst/>
                          <a:latin typeface="Calibri" panose="020F0502020204030204" pitchFamily="34" charset="0"/>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Teaching and learning methods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a:effectLst/>
                          <a:latin typeface="Calibri" panose="020F0502020204030204" pitchFamily="34" charset="0"/>
                        </a:rPr>
                        <a:t>Trainee assessment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LO7: Herausforderung und Hauptansätze der Umweltethik</a:t>
                      </a:r>
                    </a:p>
                    <a:p>
                      <a:pPr marL="0" marR="0">
                        <a:lnSpc>
                          <a:spcPct val="115000"/>
                        </a:lnSpc>
                        <a:spcBef>
                          <a:spcPts val="0"/>
                        </a:spcBef>
                        <a:spcAft>
                          <a:spcPts val="0"/>
                        </a:spcAft>
                      </a:pPr>
                      <a:r>
                        <a:rPr lang="en-GB" sz="1600" b="0" dirty="0" smtClean="0">
                          <a:effectLst/>
                          <a:latin typeface="Calibri" panose="020F0502020204030204" pitchFamily="34" charset="0"/>
                        </a:rPr>
                        <a:t>LO8: </a:t>
                      </a:r>
                      <a:r>
                        <a:rPr lang="de-DE" sz="1600" b="0" dirty="0" smtClean="0">
                          <a:effectLst/>
                          <a:latin typeface="Calibri" panose="020F0502020204030204" pitchFamily="34" charset="0"/>
                        </a:rPr>
                        <a:t>Umweltethik und Nachhaltigkeit</a:t>
                      </a:r>
                    </a:p>
                    <a:p>
                      <a:pPr marL="0" marR="0">
                        <a:lnSpc>
                          <a:spcPct val="115000"/>
                        </a:lnSpc>
                        <a:spcBef>
                          <a:spcPts val="0"/>
                        </a:spcBef>
                        <a:spcAft>
                          <a:spcPts val="0"/>
                        </a:spcAft>
                      </a:pPr>
                      <a:endParaRPr lang="de-DE" sz="1600" b="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smtClean="0">
                          <a:effectLst/>
                          <a:latin typeface="Calibri" panose="020F0502020204030204" pitchFamily="34" charset="0"/>
                        </a:rPr>
                        <a:t>Weighting of assessment - ECVET Credits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LO7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LO8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txBody>
                  <a:tcPr marL="47315" marR="47315" marT="0" marB="0"/>
                </a:tc>
                <a:extLst>
                  <a:ext uri="{0D108BD9-81ED-4DB2-BD59-A6C34878D82A}">
                    <a16:rowId xmlns:a16="http://schemas.microsoft.com/office/drawing/2014/main" val="10005"/>
                  </a:ext>
                </a:extLst>
              </a:tr>
            </a:tbl>
          </a:graphicData>
        </a:graphic>
      </p:graphicFrame>
      <p:grpSp>
        <p:nvGrpSpPr>
          <p:cNvPr id="11" name="Group 10"/>
          <p:cNvGrpSpPr/>
          <p:nvPr/>
        </p:nvGrpSpPr>
        <p:grpSpPr>
          <a:xfrm>
            <a:off x="725725"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3808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43017"/>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901767"/>
            <a:ext cx="8674928" cy="489457"/>
          </a:xfrm>
        </p:spPr>
        <p:txBody>
          <a:bodyPr>
            <a:noAutofit/>
          </a:bodyPr>
          <a:lstStyle/>
          <a:p>
            <a:pPr algn="ctr"/>
            <a:r>
              <a:rPr lang="de-DE" sz="1600" dirty="0">
                <a:solidFill>
                  <a:schemeClr val="accent2">
                    <a:lumMod val="75000"/>
                  </a:schemeClr>
                </a:solidFill>
                <a:latin typeface="Calibri" panose="020F0502020204030204" pitchFamily="34" charset="0"/>
              </a:rPr>
              <a:t>DAS MODULARE TRAININGS RAHMEN: KURZE INFORMATIONEN ÜBER LOs WISSEN 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525431382"/>
              </p:ext>
            </p:extLst>
          </p:nvPr>
        </p:nvGraphicFramePr>
        <p:xfrm>
          <a:off x="485253" y="1706805"/>
          <a:ext cx="8595246" cy="4854575"/>
        </p:xfrm>
        <a:graphic>
          <a:graphicData uri="http://schemas.openxmlformats.org/drawingml/2006/table">
            <a:tbl>
              <a:tblPr firstRow="1" firstCol="1" bandRow="1">
                <a:tableStyleId>{5C22544A-7EE6-4342-B048-85BDC9FD1C3A}</a:tableStyleId>
              </a:tblPr>
              <a:tblGrid>
                <a:gridCol w="2695018">
                  <a:extLst>
                    <a:ext uri="{9D8B030D-6E8A-4147-A177-3AD203B41FA5}">
                      <a16:colId xmlns:a16="http://schemas.microsoft.com/office/drawing/2014/main" val="20000"/>
                    </a:ext>
                  </a:extLst>
                </a:gridCol>
                <a:gridCol w="5900228">
                  <a:extLst>
                    <a:ext uri="{9D8B030D-6E8A-4147-A177-3AD203B41FA5}">
                      <a16:colId xmlns:a16="http://schemas.microsoft.com/office/drawing/2014/main" val="20001"/>
                    </a:ext>
                  </a:extLst>
                </a:gridCol>
              </a:tblGrid>
              <a:tr h="0">
                <a:tc>
                  <a:txBody>
                    <a:bodyPr/>
                    <a:lstStyle/>
                    <a:p>
                      <a:pPr marL="0" marR="0" algn="ctr">
                        <a:lnSpc>
                          <a:spcPct val="115000"/>
                        </a:lnSpc>
                        <a:spcBef>
                          <a:spcPts val="0"/>
                        </a:spcBef>
                        <a:spcAft>
                          <a:spcPts val="0"/>
                        </a:spcAft>
                      </a:pPr>
                      <a:r>
                        <a:rPr lang="en-US" sz="1400" dirty="0">
                          <a:effectLst/>
                          <a:latin typeface="Calibri" panose="020F0502020204030204" pitchFamily="34" charset="0"/>
                        </a:rPr>
                        <a:t>LOs</a:t>
                      </a:r>
                    </a:p>
                    <a:p>
                      <a:pPr marL="0" marR="0" algn="ctr">
                        <a:lnSpc>
                          <a:spcPct val="115000"/>
                        </a:lnSpc>
                        <a:spcBef>
                          <a:spcPts val="0"/>
                        </a:spcBef>
                        <a:spcAft>
                          <a:spcPts val="0"/>
                        </a:spcAft>
                      </a:pP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de-DE" sz="1400" dirty="0" smtClean="0">
                          <a:effectLst/>
                          <a:latin typeface="Calibri" panose="020F0502020204030204" pitchFamily="34" charset="0"/>
                        </a:rPr>
                        <a:t>LO7: Herausforderung und Hauptansätze der Umweltethik</a:t>
                      </a:r>
                    </a:p>
                  </a:txBody>
                  <a:tcPr marL="68580" marR="68580" marT="0" marB="0"/>
                </a:tc>
                <a:tc>
                  <a:txBody>
                    <a:bodyPr/>
                    <a:lstStyle/>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LO7 führen in die Umweltethik ein, wobei ein dreifaches Ziel verfolgt wird. Das Lernmaterial macht den Lernenden mit den zentralen Bereichen der Umweltethik bekannt: (a) Ethik der Ressourcen, (b) Tierethik, und (c) Ethik der Natur.</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Es betont die Strukturierung der Umweltethik auf drei Ebenen der Umweltargumentation: (a) die philosophische Ebene, (b) die rechtliche Ebene, und (c) die kasuistische Ebene des praktischen Umweltmanagements.</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Die dargebotenen Informationen werden den Lernenden helfen, die Grundsätze und die wichtigsten Argumente der wichtigsten Theorien auf dem Gebiet der Umweltethik zu verstehen: (a) die anthropozentrische Sicht und (b ) die nicht-anthropozentrische oder physiozentrische Sicht.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Das Lernmaterial diskutiert die zentralen Fragen der Umweltethik, vor allem, ob ein Nicht-menschliches Lebewesen einen moralischen Wert als Wert in sich selbst (Eigenwerte) besitzen kann und wie groß das Spektrum der moralischen Lebewesen ist.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Vor allem werden die wichtigsten Konzepte der Umweltethik deutlich dargestellt.</a:t>
                      </a:r>
                      <a:endParaRPr lang="en-US" sz="1400" kern="1200" dirty="0">
                        <a:solidFill>
                          <a:schemeClr val="dk1"/>
                        </a:solidFill>
                        <a:effectLst/>
                        <a:latin typeface="Calibri" panose="020F0502020204030204" pitchFamily="34" charset="0"/>
                        <a:ea typeface="+mn-ea"/>
                        <a:cs typeface="+mn-cs"/>
                      </a:endParaRPr>
                    </a:p>
                  </a:txBody>
                  <a:tcPr marL="68580" marR="68580" marT="0" marB="0"/>
                </a:tc>
                <a:extLst>
                  <a:ext uri="{0D108BD9-81ED-4DB2-BD59-A6C34878D82A}">
                    <a16:rowId xmlns:a16="http://schemas.microsoft.com/office/drawing/2014/main" val="10001"/>
                  </a:ext>
                </a:extLst>
              </a:tr>
            </a:tbl>
          </a:graphicData>
        </a:graphic>
      </p:graphicFrame>
      <p:grpSp>
        <p:nvGrpSpPr>
          <p:cNvPr id="10" name="Group 9"/>
          <p:cNvGrpSpPr/>
          <p:nvPr/>
        </p:nvGrpSpPr>
        <p:grpSpPr>
          <a:xfrm>
            <a:off x="725725" y="98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14587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994497"/>
            <a:ext cx="8674928" cy="489457"/>
          </a:xfrm>
        </p:spPr>
        <p:txBody>
          <a:bodyPr>
            <a:noAutofit/>
          </a:bodyPr>
          <a:lstStyle/>
          <a:p>
            <a:pPr algn="ctr"/>
            <a:r>
              <a:rPr lang="de-DE" sz="1600" dirty="0">
                <a:solidFill>
                  <a:schemeClr val="accent2">
                    <a:lumMod val="75000"/>
                  </a:schemeClr>
                </a:solidFill>
                <a:latin typeface="Calibri" panose="020F0502020204030204" pitchFamily="34" charset="0"/>
              </a:rPr>
              <a:t>DAS MODULARE TRAININGS RAHMEN: KURZE INFORMATIONEN ÜBER LOs WISSEN 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062870763"/>
              </p:ext>
            </p:extLst>
          </p:nvPr>
        </p:nvGraphicFramePr>
        <p:xfrm>
          <a:off x="405571" y="1757986"/>
          <a:ext cx="8709606" cy="4416552"/>
        </p:xfrm>
        <a:graphic>
          <a:graphicData uri="http://schemas.openxmlformats.org/drawingml/2006/table">
            <a:tbl>
              <a:tblPr firstRow="1" firstCol="1" bandRow="1">
                <a:tableStyleId>{5C22544A-7EE6-4342-B048-85BDC9FD1C3A}</a:tableStyleId>
              </a:tblPr>
              <a:tblGrid>
                <a:gridCol w="1918529">
                  <a:extLst>
                    <a:ext uri="{9D8B030D-6E8A-4147-A177-3AD203B41FA5}">
                      <a16:colId xmlns:a16="http://schemas.microsoft.com/office/drawing/2014/main" val="20000"/>
                    </a:ext>
                  </a:extLst>
                </a:gridCol>
                <a:gridCol w="6791077">
                  <a:extLst>
                    <a:ext uri="{9D8B030D-6E8A-4147-A177-3AD203B41FA5}">
                      <a16:colId xmlns:a16="http://schemas.microsoft.com/office/drawing/2014/main" val="20001"/>
                    </a:ext>
                  </a:extLst>
                </a:gridCol>
              </a:tblGrid>
              <a:tr h="0">
                <a:tc>
                  <a:txBody>
                    <a:bodyPr/>
                    <a:lstStyle/>
                    <a:p>
                      <a:pPr marL="0" marR="0" algn="ctr">
                        <a:lnSpc>
                          <a:spcPct val="115000"/>
                        </a:lnSpc>
                        <a:spcBef>
                          <a:spcPts val="0"/>
                        </a:spcBef>
                        <a:spcAft>
                          <a:spcPts val="0"/>
                        </a:spcAft>
                      </a:pPr>
                      <a:r>
                        <a:rPr lang="en-US" sz="1400" dirty="0">
                          <a:effectLst/>
                          <a:latin typeface="Calibri" panose="020F0502020204030204" pitchFamily="34" charset="0"/>
                        </a:rPr>
                        <a:t>LOs</a:t>
                      </a:r>
                    </a:p>
                    <a:p>
                      <a:pPr marL="0" marR="0" algn="ctr">
                        <a:lnSpc>
                          <a:spcPct val="115000"/>
                        </a:lnSpc>
                        <a:spcBef>
                          <a:spcPts val="0"/>
                        </a:spcBef>
                        <a:spcAft>
                          <a:spcPts val="0"/>
                        </a:spcAft>
                      </a:pP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en-GB" sz="1400" b="0" dirty="0" smtClean="0">
                          <a:effectLst/>
                          <a:latin typeface="Calibri" panose="020F0502020204030204" pitchFamily="34" charset="0"/>
                        </a:rPr>
                        <a:t>LO8: </a:t>
                      </a:r>
                      <a:r>
                        <a:rPr lang="de-DE" sz="1400" b="0" dirty="0" smtClean="0">
                          <a:effectLst/>
                          <a:latin typeface="Calibri" panose="020F0502020204030204" pitchFamily="34" charset="0"/>
                        </a:rPr>
                        <a:t>Umweltethik und Nachhaltigkeit</a:t>
                      </a:r>
                    </a:p>
                  </a:txBody>
                  <a:tcPr marL="68580" marR="68580" marT="0" marB="0"/>
                </a:tc>
                <a:tc>
                  <a:txBody>
                    <a:bodyPr/>
                    <a:lstStyle/>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LO8 konzentriert sich auf die Darstellung von Informationen, die ein dreifaches Ziel verfolgen.</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Ziel ist es, den Lernenden Wissen darüber zu bieten, was Nachhaltigkeit im Rahmen der Umweltethik bedeutet: vor allem die Bedeutung und Entwicklung der Nachhaltigkeit.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nationalen Nachhaltigkeitsstrategien im Zusammenhang mit den vorrangigen Bereichen für Maßnahmen in Deutschland - als Beispiel - werden vorgestellt.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Durch das Lernmaterial wird der Lernende mit der europäischen Strategie für eine nachhaltige Entwicklung der Gesellschaft und der Umwelt bekannt gemacht.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Ein besonderer Schwerpunkt liegt auf dem Modell einer nachhaltigen und ökologischen Wirtschaft ( "green economy"), die alle Bereiche des öffentlichen und privaten Lebens der modernen Gesellschaften betrifft.</a:t>
                      </a:r>
                    </a:p>
                    <a:p>
                      <a:pPr marL="285750" marR="0" indent="-285750" algn="just">
                        <a:lnSpc>
                          <a:spcPct val="115000"/>
                        </a:lnSpc>
                        <a:spcBef>
                          <a:spcPts val="0"/>
                        </a:spcBef>
                        <a:spcAft>
                          <a:spcPts val="0"/>
                        </a:spcAft>
                        <a:buFontTx/>
                        <a:buChar char="-"/>
                      </a:pPr>
                      <a:r>
                        <a:rPr lang="de-DE" sz="1400" smtClean="0">
                          <a:effectLst/>
                          <a:latin typeface="Calibri" panose="020F0502020204030204" pitchFamily="34" charset="0"/>
                          <a:ea typeface="Calibri" panose="020F0502020204030204" pitchFamily="34" charset="0"/>
                          <a:cs typeface="Times New Roman" panose="02020603050405020304" pitchFamily="18" charset="0"/>
                        </a:rPr>
                        <a:t>Die </a:t>
                      </a: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unterschiedlichen ökologischen, ökonomischen und gesellschaftspolitischen Aspekten von "schwacher" oder "starker" Nachhaltigkeit werden auch </a:t>
                      </a:r>
                      <a:r>
                        <a:rPr lang="de-DE" sz="1400" smtClean="0">
                          <a:effectLst/>
                          <a:latin typeface="Calibri" panose="020F0502020204030204" pitchFamily="34" charset="0"/>
                          <a:ea typeface="Calibri" panose="020F0502020204030204" pitchFamily="34" charset="0"/>
                          <a:cs typeface="Times New Roman" panose="02020603050405020304" pitchFamily="18" charset="0"/>
                        </a:rPr>
                        <a:t>diskutiert.</a:t>
                      </a:r>
                    </a:p>
                    <a:p>
                      <a:pPr marL="285750" marR="0" indent="-285750" algn="just">
                        <a:lnSpc>
                          <a:spcPct val="115000"/>
                        </a:lnSpc>
                        <a:spcBef>
                          <a:spcPts val="0"/>
                        </a:spcBef>
                        <a:spcAft>
                          <a:spcPts val="0"/>
                        </a:spcAft>
                        <a:buFontTx/>
                        <a:buChar char="-"/>
                      </a:pPr>
                      <a:r>
                        <a:rPr lang="de-DE" sz="1400" smtClean="0">
                          <a:effectLst/>
                          <a:latin typeface="Calibri" panose="020F0502020204030204" pitchFamily="34" charset="0"/>
                          <a:ea typeface="Calibri" panose="020F0502020204030204" pitchFamily="34" charset="0"/>
                          <a:cs typeface="Times New Roman" panose="02020603050405020304" pitchFamily="18" charset="0"/>
                        </a:rPr>
                        <a:t>Insbesondere </a:t>
                      </a: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in Bezug auf die europäische Strategie für nachhaltige Entwicklung stellt dieses Lernmaterial die Notwendigkeit für Maßnahmen in den Bereichen Konsum und Produktion vor.</a:t>
                      </a:r>
                      <a:endParaRPr lang="en-US" sz="1400" dirty="0" smtClean="0">
                        <a:effectLst/>
                        <a:latin typeface="Calibri" panose="020F0502020204030204" pitchFamily="34" charset="0"/>
                      </a:endParaRPr>
                    </a:p>
                  </a:txBody>
                  <a:tcPr marL="68580" marR="68580" marT="0" marB="0"/>
                </a:tc>
                <a:extLst>
                  <a:ext uri="{0D108BD9-81ED-4DB2-BD59-A6C34878D82A}">
                    <a16:rowId xmlns:a16="http://schemas.microsoft.com/office/drawing/2014/main" val="10001"/>
                  </a:ext>
                </a:extLst>
              </a:tr>
            </a:tbl>
          </a:graphicData>
        </a:graphic>
      </p:graphicFrame>
      <p:grpSp>
        <p:nvGrpSpPr>
          <p:cNvPr id="10" name="Group 9"/>
          <p:cNvGrpSpPr/>
          <p:nvPr/>
        </p:nvGrpSpPr>
        <p:grpSpPr>
          <a:xfrm>
            <a:off x="725725" y="140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943198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438</TotalTime>
  <Words>1073</Words>
  <Application>Microsoft Office PowerPoint</Application>
  <PresentationFormat>Widescreen</PresentationFormat>
  <Paragraphs>132</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PowerPoint Presentation</vt:lpstr>
      <vt:lpstr>ZIELGRUPPEN </vt:lpstr>
      <vt:lpstr>ZIELGRUPPEN </vt:lpstr>
      <vt:lpstr> </vt:lpstr>
      <vt:lpstr>DIE AUSBILDUNGSDATEN </vt:lpstr>
      <vt:lpstr>DIE AUSBILDUNGSDATEN   </vt:lpstr>
      <vt:lpstr>DAS MODULARE TRAININGS RAHMEN: KURZE INFORMATIONEN ÜBER LOs WISSEN TEIL</vt:lpstr>
      <vt:lpstr>DAS MODULARE TRAININGS RAHMEN: KURZE INFORMATIONEN ÜBER LOs WISSEN TEIL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Teddy</dc:creator>
  <cp:lastModifiedBy>T&amp;T</cp:lastModifiedBy>
  <cp:revision>40</cp:revision>
  <dcterms:created xsi:type="dcterms:W3CDTF">2016-09-12T12:29:01Z</dcterms:created>
  <dcterms:modified xsi:type="dcterms:W3CDTF">2016-10-30T19:15:52Z</dcterms:modified>
</cp:coreProperties>
</file>