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4" r:id="rId4"/>
    <p:sldId id="258" r:id="rId5"/>
    <p:sldId id="261" r:id="rId6"/>
    <p:sldId id="263" r:id="rId7"/>
    <p:sldId id="259" r:id="rId8"/>
    <p:sldId id="26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8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10/30/2016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uni-ecoaula.eu/"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uni-ecoaula.eu/"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uni-ecoaula.eu/"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64886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angle 13"/>
          <p:cNvSpPr/>
          <p:nvPr/>
        </p:nvSpPr>
        <p:spPr>
          <a:xfrm>
            <a:off x="803591" y="1283811"/>
            <a:ext cx="8699500" cy="4585871"/>
          </a:xfrm>
          <a:prstGeom prst="rect">
            <a:avLst/>
          </a:prstGeom>
        </p:spPr>
        <p:txBody>
          <a:bodyPr wrap="square">
            <a:spAutoFit/>
          </a:bodyPr>
          <a:lstStyle/>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ERASMUS+ PROGRAMME</a:t>
            </a:r>
            <a:endParaRPr lang="en-US"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 </a:t>
            </a: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KEY ACTION 2: COOPERATION FOR INNOVATION AND THE EXCHANGE OF GOOD PRACTICES</a:t>
            </a: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 </a:t>
            </a: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STRATEGIC PARTNERSHIPS IN THE FIELD OF EDUCATION, TRAINING AND </a:t>
            </a:r>
            <a:r>
              <a:rPr lang="en-US" b="1" dirty="0" smtClean="0">
                <a:solidFill>
                  <a:schemeClr val="accent2">
                    <a:lumMod val="75000"/>
                  </a:schemeClr>
                </a:solidFill>
                <a:latin typeface="Calibri" panose="020F0502020204030204" pitchFamily="34" charset="0"/>
                <a:ea typeface="Times New Roman" panose="02020603050405020304" pitchFamily="18" charset="0"/>
              </a:rPr>
              <a:t>YOUTH</a:t>
            </a:r>
            <a:endParaRPr lang="en-US" sz="2400" b="1" dirty="0" smtClean="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endParaRPr lang="en-US" sz="2400" dirty="0" smtClean="0">
              <a:solidFill>
                <a:schemeClr val="accent2">
                  <a:lumMod val="75000"/>
                </a:schemeClr>
              </a:solidFill>
              <a:latin typeface="Calibri" panose="020F0502020204030204" pitchFamily="34" charset="0"/>
              <a:ea typeface="Times New Roman" panose="02020603050405020304" pitchFamily="18" charset="0"/>
            </a:endParaRPr>
          </a:p>
          <a:p>
            <a:pPr algn="ctr" hangingPunct="0"/>
            <a:r>
              <a:rPr lang="en-US" sz="2400" dirty="0" smtClean="0">
                <a:solidFill>
                  <a:schemeClr val="accent2">
                    <a:lumMod val="75000"/>
                  </a:schemeClr>
                </a:solidFill>
                <a:latin typeface="Calibri" panose="020F0502020204030204" pitchFamily="34" charset="0"/>
                <a:ea typeface="Times New Roman" panose="02020603050405020304" pitchFamily="18" charset="0"/>
              </a:rPr>
              <a:t>Multi-purpose </a:t>
            </a:r>
            <a:r>
              <a:rPr lang="en-US" sz="2400" dirty="0">
                <a:solidFill>
                  <a:schemeClr val="accent2">
                    <a:lumMod val="75000"/>
                  </a:schemeClr>
                </a:solidFill>
                <a:latin typeface="Calibri" panose="020F0502020204030204" pitchFamily="34" charset="0"/>
                <a:ea typeface="Times New Roman" panose="02020603050405020304" pitchFamily="18" charset="0"/>
              </a:rPr>
              <a:t>center for adult education in clean </a:t>
            </a:r>
            <a:r>
              <a:rPr lang="en-US" sz="2400" dirty="0" smtClean="0">
                <a:solidFill>
                  <a:schemeClr val="accent2">
                    <a:lumMod val="75000"/>
                  </a:schemeClr>
                </a:solidFill>
                <a:latin typeface="Calibri" panose="020F0502020204030204" pitchFamily="34" charset="0"/>
                <a:ea typeface="Times New Roman" panose="02020603050405020304" pitchFamily="18" charset="0"/>
              </a:rPr>
              <a:t>environment</a:t>
            </a:r>
          </a:p>
          <a:p>
            <a:pPr algn="ctr" hangingPunct="0"/>
            <a:r>
              <a:rPr lang="en-US" sz="2400" dirty="0" smtClean="0">
                <a:solidFill>
                  <a:schemeClr val="accent2">
                    <a:lumMod val="75000"/>
                  </a:schemeClr>
                </a:solidFill>
                <a:latin typeface="Calibri" panose="020F0502020204030204" pitchFamily="34" charset="0"/>
                <a:ea typeface="Times New Roman" panose="02020603050405020304" pitchFamily="18" charset="0"/>
              </a:rPr>
              <a:t>ECO-Center</a:t>
            </a:r>
          </a:p>
          <a:p>
            <a:pPr algn="ctr" hangingPunct="0"/>
            <a:endParaRPr lang="en-US" sz="2400" b="1" dirty="0">
              <a:solidFill>
                <a:schemeClr val="accent2">
                  <a:lumMod val="75000"/>
                </a:schemeClr>
              </a:solidFill>
              <a:latin typeface="Calibri" panose="020F0502020204030204" pitchFamily="34" charset="0"/>
              <a:ea typeface="Times New Roman" panose="02020603050405020304" pitchFamily="18" charset="0"/>
            </a:endParaRPr>
          </a:p>
          <a:p>
            <a:pPr algn="ctr" hangingPunct="0"/>
            <a:endParaRPr lang="en-US" sz="2400" b="1" dirty="0" smtClean="0">
              <a:solidFill>
                <a:schemeClr val="accent2">
                  <a:lumMod val="75000"/>
                </a:schemeClr>
              </a:solidFill>
              <a:latin typeface="Calibri" panose="020F0502020204030204" pitchFamily="34" charset="0"/>
              <a:ea typeface="Times New Roman" panose="02020603050405020304" pitchFamily="18" charset="0"/>
            </a:endParaRPr>
          </a:p>
          <a:p>
            <a:pPr algn="ctr" hangingPunct="0"/>
            <a:r>
              <a:rPr lang="en-US" sz="24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AUFBAUKURSE</a:t>
            </a:r>
          </a:p>
          <a:p>
            <a:pPr algn="ctr" hangingPunct="0"/>
            <a:r>
              <a:rPr lang="en-US" sz="24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UMWELTRECHT</a:t>
            </a:r>
            <a:endParaRPr lang="en-US" sz="24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795" y="128724"/>
            <a:ext cx="1049655" cy="361951"/>
          </a:xfrm>
          <a:prstGeom prst="rect">
            <a:avLst/>
          </a:prstGeom>
          <a:noFill/>
          <a:ln>
            <a:noFill/>
          </a:ln>
        </p:spPr>
      </p:pic>
      <p:pic>
        <p:nvPicPr>
          <p:cNvPr id="11" name="Picture 10"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14" y="128724"/>
            <a:ext cx="715645" cy="580390"/>
          </a:xfrm>
          <a:prstGeom prst="rect">
            <a:avLst/>
          </a:prstGeom>
          <a:noFill/>
          <a:ln>
            <a:noFill/>
          </a:ln>
        </p:spPr>
      </p:pic>
      <p:pic>
        <p:nvPicPr>
          <p:cNvPr id="9" name="Картина 1"/>
          <p:cNvPicPr/>
          <p:nvPr/>
        </p:nvPicPr>
        <p:blipFill rotWithShape="1">
          <a:blip r:embed="rId4"/>
          <a:srcRect l="3812" t="68296" r="66963" b="24080"/>
          <a:stretch/>
        </p:blipFill>
        <p:spPr bwMode="auto">
          <a:xfrm>
            <a:off x="7608772" y="140155"/>
            <a:ext cx="1682115" cy="3505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21871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571" y="704343"/>
            <a:ext cx="8674928" cy="340876"/>
          </a:xfrm>
        </p:spPr>
        <p:txBody>
          <a:bodyPr>
            <a:noAutofit/>
          </a:bodyPr>
          <a:lstStyle/>
          <a:p>
            <a:pPr algn="ctr"/>
            <a:r>
              <a:rPr lang="en-US" sz="18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ZIELGRUPPEN</a:t>
            </a: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sp>
        <p:nvSpPr>
          <p:cNvPr id="4" name="Rectangle 3"/>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2049235500"/>
              </p:ext>
            </p:extLst>
          </p:nvPr>
        </p:nvGraphicFramePr>
        <p:xfrm>
          <a:off x="367471" y="1070619"/>
          <a:ext cx="8875271" cy="5372793"/>
        </p:xfrm>
        <a:graphic>
          <a:graphicData uri="http://schemas.openxmlformats.org/drawingml/2006/table">
            <a:tbl>
              <a:tblPr firstRow="1" firstCol="1" bandRow="1">
                <a:tableStyleId>{5C22544A-7EE6-4342-B048-85BDC9FD1C3A}</a:tableStyleId>
              </a:tblPr>
              <a:tblGrid>
                <a:gridCol w="1969329">
                  <a:extLst>
                    <a:ext uri="{9D8B030D-6E8A-4147-A177-3AD203B41FA5}">
                      <a16:colId xmlns:a16="http://schemas.microsoft.com/office/drawing/2014/main" xmlns="" val="20000"/>
                    </a:ext>
                  </a:extLst>
                </a:gridCol>
                <a:gridCol w="6905942">
                  <a:extLst>
                    <a:ext uri="{9D8B030D-6E8A-4147-A177-3AD203B41FA5}">
                      <a16:colId xmlns:a16="http://schemas.microsoft.com/office/drawing/2014/main" xmlns="" val="20001"/>
                    </a:ext>
                  </a:extLst>
                </a:gridCol>
              </a:tblGrid>
              <a:tr h="121295">
                <a:tc>
                  <a:txBody>
                    <a:bodyPr/>
                    <a:lstStyle/>
                    <a:p>
                      <a:pPr marL="0" marR="0">
                        <a:lnSpc>
                          <a:spcPct val="115000"/>
                        </a:lnSpc>
                        <a:spcBef>
                          <a:spcPts val="0"/>
                        </a:spcBef>
                        <a:spcAft>
                          <a:spcPts val="0"/>
                        </a:spcAft>
                      </a:pPr>
                      <a:r>
                        <a:rPr lang="en-US" sz="1200" dirty="0" err="1" smtClean="0">
                          <a:effectLst/>
                          <a:latin typeface="Calibri" panose="020F0502020204030204" pitchFamily="34" charset="0"/>
                        </a:rPr>
                        <a:t>Zielgruppen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algn="ctr">
                        <a:lnSpc>
                          <a:spcPct val="115000"/>
                        </a:lnSpc>
                        <a:spcBef>
                          <a:spcPts val="0"/>
                        </a:spcBef>
                        <a:spcAft>
                          <a:spcPts val="0"/>
                        </a:spcAft>
                      </a:pPr>
                      <a:r>
                        <a:rPr lang="en-US" sz="1200" dirty="0" smtClean="0">
                          <a:effectLst/>
                          <a:latin typeface="Calibri" panose="020F0502020204030204" pitchFamily="34" charset="0"/>
                        </a:rPr>
                        <a:t>ISCO</a:t>
                      </a:r>
                    </a:p>
                    <a:p>
                      <a:pPr marL="0" marR="0" algn="ctr">
                        <a:lnSpc>
                          <a:spcPct val="115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xmlns="" val="10000"/>
                  </a:ext>
                </a:extLst>
              </a:tr>
              <a:tr h="849064">
                <a:tc>
                  <a:txBody>
                    <a:bodyPr/>
                    <a:lstStyle/>
                    <a:p>
                      <a:pPr marL="0" marR="0">
                        <a:lnSpc>
                          <a:spcPct val="115000"/>
                        </a:lnSpc>
                        <a:spcBef>
                          <a:spcPts val="0"/>
                        </a:spcBef>
                        <a:spcAft>
                          <a:spcPts val="0"/>
                        </a:spcAft>
                      </a:pPr>
                      <a:r>
                        <a:rPr lang="de-DE" sz="1200" dirty="0" smtClean="0">
                          <a:effectLst/>
                          <a:latin typeface="Calibri" panose="020F0502020204030204" pitchFamily="34" charset="0"/>
                        </a:rPr>
                        <a:t>Lehrer/ Trainer in der Erwachsenenbildung:</a:t>
                      </a:r>
                    </a:p>
                    <a:p>
                      <a:pPr marL="0" marR="0">
                        <a:lnSpc>
                          <a:spcPct val="115000"/>
                        </a:lnSpc>
                        <a:spcBef>
                          <a:spcPts val="0"/>
                        </a:spcBef>
                        <a:spcAft>
                          <a:spcPts val="0"/>
                        </a:spcAft>
                      </a:pPr>
                      <a:r>
                        <a:rPr lang="en-GB" sz="1200" dirty="0" smtClean="0">
                          <a:effectLst/>
                          <a:latin typeface="Calibri" panose="020F0502020204030204" pitchFamily="34" charset="0"/>
                        </a:rPr>
                        <a:t>  </a:t>
                      </a:r>
                      <a:r>
                        <a:rPr lang="en-GB" sz="1200" dirty="0" err="1" smtClean="0">
                          <a:effectLst/>
                          <a:latin typeface="Calibri" panose="020F0502020204030204" pitchFamily="34" charset="0"/>
                        </a:rPr>
                        <a:t>Umwelttechnik</a:t>
                      </a:r>
                      <a:r>
                        <a:rPr lang="en-GB" sz="1200" dirty="0" smtClean="0">
                          <a:effectLst/>
                          <a:latin typeface="Calibri" panose="020F0502020204030204" pitchFamily="34" charset="0"/>
                        </a:rPr>
                        <a:t> </a:t>
                      </a:r>
                    </a:p>
                    <a:p>
                      <a:pPr marL="0" marR="0">
                        <a:lnSpc>
                          <a:spcPct val="115000"/>
                        </a:lnSpc>
                        <a:spcBef>
                          <a:spcPts val="0"/>
                        </a:spcBef>
                        <a:spcAft>
                          <a:spcPts val="0"/>
                        </a:spcAft>
                      </a:pPr>
                      <a:r>
                        <a:rPr lang="en-GB" sz="1200" dirty="0" smtClean="0">
                          <a:effectLst/>
                          <a:latin typeface="Calibri" panose="020F0502020204030204" pitchFamily="34" charset="0"/>
                        </a:rPr>
                        <a:t>  </a:t>
                      </a:r>
                      <a:r>
                        <a:rPr lang="en-GB" sz="1200" dirty="0" err="1" smtClean="0">
                          <a:effectLst/>
                          <a:latin typeface="Calibri" panose="020F0502020204030204" pitchFamily="34" charset="0"/>
                        </a:rPr>
                        <a:t>Bauingenieurwesen</a:t>
                      </a:r>
                      <a:r>
                        <a:rPr lang="en-GB" sz="1200" dirty="0" smtClean="0">
                          <a:effectLst/>
                          <a:latin typeface="Calibri" panose="020F0502020204030204" pitchFamily="34" charset="0"/>
                        </a:rPr>
                        <a:t> </a:t>
                      </a:r>
                      <a:endParaRPr lang="en-US" sz="1200" dirty="0" smtClean="0">
                        <a:effectLst/>
                        <a:latin typeface="Calibri" panose="020F0502020204030204" pitchFamily="34" charset="0"/>
                      </a:endParaRPr>
                    </a:p>
                  </a:txBody>
                  <a:tcPr marL="43148" marR="43148" marT="0" marB="0"/>
                </a:tc>
                <a:tc>
                  <a:txBody>
                    <a:bodyPr/>
                    <a:lstStyle/>
                    <a:p>
                      <a:pPr marL="0" marR="0">
                        <a:lnSpc>
                          <a:spcPct val="115000"/>
                        </a:lnSpc>
                        <a:spcBef>
                          <a:spcPts val="0"/>
                        </a:spcBef>
                        <a:spcAft>
                          <a:spcPts val="0"/>
                        </a:spcAft>
                      </a:pPr>
                      <a:r>
                        <a:rPr lang="en-GB" sz="1200" b="1" dirty="0">
                          <a:effectLst/>
                          <a:latin typeface="Calibri" panose="020F0502020204030204" pitchFamily="34" charset="0"/>
                        </a:rPr>
                        <a:t>ISCO 2320: </a:t>
                      </a:r>
                      <a:r>
                        <a:rPr lang="en-GB" sz="1200" b="1" dirty="0" err="1" smtClean="0">
                          <a:effectLst/>
                          <a:latin typeface="Calibri" panose="020F0502020204030204" pitchFamily="34" charset="0"/>
                        </a:rPr>
                        <a:t>Öffentliche</a:t>
                      </a:r>
                      <a:r>
                        <a:rPr lang="en-GB" sz="1200" b="1" dirty="0" smtClean="0">
                          <a:effectLst/>
                          <a:latin typeface="Calibri" panose="020F0502020204030204" pitchFamily="34" charset="0"/>
                        </a:rPr>
                        <a:t> Gesundheit </a:t>
                      </a:r>
                    </a:p>
                    <a:p>
                      <a:pPr marL="0" marR="0" indent="0" algn="l" defTabSz="457200" rtl="0" eaLnBrk="1" fontAlgn="auto" latinLnBrk="0" hangingPunct="1">
                        <a:lnSpc>
                          <a:spcPct val="115000"/>
                        </a:lnSpc>
                        <a:spcBef>
                          <a:spcPts val="0"/>
                        </a:spcBef>
                        <a:spcAft>
                          <a:spcPts val="0"/>
                        </a:spcAft>
                        <a:buClrTx/>
                        <a:buSzTx/>
                        <a:buFontTx/>
                        <a:buNone/>
                        <a:tabLst/>
                        <a:defRPr/>
                      </a:pPr>
                      <a:r>
                        <a:rPr lang="de-DE" sz="1200" dirty="0" smtClean="0">
                          <a:effectLst/>
                          <a:latin typeface="Calibri" panose="020F0502020204030204" pitchFamily="34" charset="0"/>
                        </a:rPr>
                        <a:t>Berufsschullehrer unterrichten oder organisieren Inhalte der Berufsausbildung oder von beruflichen Themen bei Erwachsenen und Weiterbildungseinrichtungen und älteren Schülern in weiterführenden Schulen und Hochschulen. Sie bereiten die Schüler für die Beschäftigung in bestimmten Berufen oder Berufsfeldern vor, für die eine Universitäts- oder Hochschulbildung normalerweise nicht erforderlich ist</a:t>
                      </a:r>
                      <a:r>
                        <a:rPr lang="de-DE" sz="1200" dirty="0" smtClean="0">
                          <a:effectLst/>
                          <a:latin typeface="Calibri" panose="020F0502020204030204" pitchFamily="34" charset="0"/>
                        </a:rPr>
                        <a:t>.</a:t>
                      </a:r>
                    </a:p>
                    <a:p>
                      <a:pPr marL="0" marR="0" indent="0" algn="l" defTabSz="457200" rtl="0" eaLnBrk="1" fontAlgn="auto" latinLnBrk="0" hangingPunct="1">
                        <a:lnSpc>
                          <a:spcPct val="115000"/>
                        </a:lnSpc>
                        <a:spcBef>
                          <a:spcPts val="0"/>
                        </a:spcBef>
                        <a:spcAft>
                          <a:spcPts val="0"/>
                        </a:spcAft>
                        <a:buClrTx/>
                        <a:buSzTx/>
                        <a:buFontTx/>
                        <a:buNone/>
                        <a:tabLst/>
                        <a:defRPr/>
                      </a:pP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xmlns="" val="10001"/>
                  </a:ext>
                </a:extLst>
              </a:tr>
              <a:tr h="686299">
                <a:tc rowSpan="4">
                  <a:txBody>
                    <a:bodyPr/>
                    <a:lstStyle/>
                    <a:p>
                      <a:pPr marL="0" marR="0">
                        <a:lnSpc>
                          <a:spcPct val="115000"/>
                        </a:lnSpc>
                        <a:spcBef>
                          <a:spcPts val="0"/>
                        </a:spcBef>
                        <a:spcAft>
                          <a:spcPts val="0"/>
                        </a:spcAft>
                      </a:pPr>
                      <a:r>
                        <a:rPr lang="de-DE" sz="1200" dirty="0" smtClean="0">
                          <a:effectLst/>
                          <a:latin typeface="Calibri" panose="020F0502020204030204" pitchFamily="34" charset="0"/>
                        </a:rPr>
                        <a:t>Berufsberater, Berater, Prüfer; Schulleiter / Rektoren: </a:t>
                      </a:r>
                    </a:p>
                    <a:p>
                      <a:pPr marL="0" marR="0">
                        <a:lnSpc>
                          <a:spcPct val="115000"/>
                        </a:lnSpc>
                        <a:spcBef>
                          <a:spcPts val="0"/>
                        </a:spcBef>
                        <a:spcAft>
                          <a:spcPts val="0"/>
                        </a:spcAft>
                      </a:pPr>
                      <a:r>
                        <a:rPr lang="en-GB" sz="1200" baseline="0" dirty="0" smtClean="0">
                          <a:effectLst/>
                          <a:latin typeface="Calibri" panose="020F0502020204030204" pitchFamily="34" charset="0"/>
                        </a:rPr>
                        <a:t>   </a:t>
                      </a:r>
                      <a:r>
                        <a:rPr lang="en-US" sz="1200" baseline="0" dirty="0" err="1" smtClean="0">
                          <a:effectLst/>
                          <a:latin typeface="Calibri" panose="020F0502020204030204" pitchFamily="34" charset="0"/>
                        </a:rPr>
                        <a:t>Gesetzgebung</a:t>
                      </a:r>
                      <a:r>
                        <a:rPr lang="en-US" sz="1200" baseline="0" dirty="0" smtClean="0">
                          <a:effectLst/>
                          <a:latin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a:lnSpc>
                          <a:spcPct val="100000"/>
                        </a:lnSpc>
                        <a:spcBef>
                          <a:spcPts val="0"/>
                        </a:spcBef>
                        <a:spcAft>
                          <a:spcPts val="0"/>
                        </a:spcAft>
                      </a:pPr>
                      <a:r>
                        <a:rPr lang="en-GB" sz="1200" b="1" dirty="0">
                          <a:effectLst/>
                          <a:latin typeface="Calibri" panose="020F0502020204030204" pitchFamily="34" charset="0"/>
                        </a:rPr>
                        <a:t>ISCO 2423: </a:t>
                      </a:r>
                      <a:r>
                        <a:rPr lang="de-DE" sz="1200" b="1" dirty="0" smtClean="0">
                          <a:effectLst/>
                          <a:latin typeface="Calibri" panose="020F0502020204030204" pitchFamily="34" charset="0"/>
                        </a:rPr>
                        <a:t>Experten für Personal und Karriere </a:t>
                      </a:r>
                    </a:p>
                    <a:p>
                      <a:pPr marL="0" marR="0" algn="l">
                        <a:lnSpc>
                          <a:spcPct val="100000"/>
                        </a:lnSpc>
                        <a:spcBef>
                          <a:spcPts val="0"/>
                        </a:spcBef>
                        <a:spcAft>
                          <a:spcPts val="0"/>
                        </a:spcAft>
                      </a:pPr>
                      <a:r>
                        <a:rPr lang="de-DE" sz="1200" b="0" dirty="0" smtClean="0">
                          <a:effectLst/>
                          <a:latin typeface="Calibri" panose="020F0502020204030204" pitchFamily="34" charset="0"/>
                        </a:rPr>
                        <a:t>Experten für Personal und Karriere bieten professionelle Dienstleistungen für Unternehmen zur Personalpolitik wie zum Beipiel Personalbeschaffung oder -entwicklung, berufliche Analysen und Berufsberatung</a:t>
                      </a:r>
                      <a:r>
                        <a:rPr lang="de-DE" sz="1200" b="0" dirty="0" smtClean="0">
                          <a:effectLst/>
                          <a:latin typeface="Calibri" panose="020F0502020204030204" pitchFamily="34" charset="0"/>
                        </a:rPr>
                        <a:t>.</a:t>
                      </a:r>
                    </a:p>
                    <a:p>
                      <a:pPr marL="0" marR="0" algn="l">
                        <a:lnSpc>
                          <a:spcPct val="100000"/>
                        </a:lnSpc>
                        <a:spcBef>
                          <a:spcPts val="0"/>
                        </a:spcBef>
                        <a:spcAft>
                          <a:spcPts val="0"/>
                        </a:spcAft>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xmlns="" val="10002"/>
                  </a:ext>
                </a:extLst>
              </a:tr>
              <a:tr h="849064">
                <a:tc vMerge="1">
                  <a:txBody>
                    <a:bodyPr/>
                    <a:lstStyle/>
                    <a:p>
                      <a:endParaRPr lang="en-US"/>
                    </a:p>
                  </a:txBody>
                  <a:tcPr/>
                </a:tc>
                <a:tc>
                  <a:txBody>
                    <a:bodyPr/>
                    <a:lstStyle/>
                    <a:p>
                      <a:pPr marL="0" marR="0">
                        <a:lnSpc>
                          <a:spcPct val="100000"/>
                        </a:lnSpc>
                        <a:spcBef>
                          <a:spcPts val="600"/>
                        </a:spcBef>
                        <a:spcAft>
                          <a:spcPts val="0"/>
                        </a:spcAft>
                      </a:pPr>
                      <a:r>
                        <a:rPr lang="en-US" sz="1200" b="1" dirty="0">
                          <a:effectLst/>
                          <a:latin typeface="Calibri" panose="020F0502020204030204" pitchFamily="34" charset="0"/>
                        </a:rPr>
                        <a:t>ISCO 2424: </a:t>
                      </a:r>
                      <a:r>
                        <a:rPr lang="de-DE" sz="1200" b="1" dirty="0" smtClean="0">
                          <a:effectLst/>
                          <a:latin typeface="Calibri" panose="020F0502020204030204" pitchFamily="34" charset="0"/>
                        </a:rPr>
                        <a:t>Experten für Weiterbildung und Personalentwicklung </a:t>
                      </a:r>
                      <a:endParaRPr lang="en-US" sz="1200" b="1" dirty="0">
                        <a:effectLst/>
                        <a:latin typeface="Calibri" panose="020F0502020204030204" pitchFamily="34" charset="0"/>
                      </a:endParaRPr>
                    </a:p>
                    <a:p>
                      <a:pPr marL="0" marR="0">
                        <a:lnSpc>
                          <a:spcPct val="100000"/>
                        </a:lnSpc>
                        <a:spcBef>
                          <a:spcPts val="0"/>
                        </a:spcBef>
                        <a:spcAft>
                          <a:spcPts val="0"/>
                        </a:spcAft>
                      </a:pPr>
                      <a:r>
                        <a:rPr lang="de-DE" sz="1200" dirty="0" smtClean="0">
                          <a:effectLst/>
                          <a:latin typeface="Calibri" panose="020F0502020204030204" pitchFamily="34" charset="0"/>
                        </a:rPr>
                        <a:t>Experten für Weiterbildung und Personalentwicklung planen, entwickeln, implementieren und  bewerten Ausbildung und Entwicklungsprogramme, um dafür zu sorgen, dass Management und Mitarbeiter die Fähigkeiten erwerben, um die Kompetenzen zu entwickeln, die von Organisationen für erforderlich gehalten werden, um die organisatorischen Ziele zu erreichen</a:t>
                      </a:r>
                      <a:r>
                        <a:rPr lang="de-DE" sz="1200" dirty="0" smtClean="0">
                          <a:effectLst/>
                          <a:latin typeface="Calibri" panose="020F0502020204030204" pitchFamily="34" charset="0"/>
                        </a:rPr>
                        <a:t>.</a:t>
                      </a:r>
                    </a:p>
                    <a:p>
                      <a:pPr marL="0" marR="0">
                        <a:lnSpc>
                          <a:spcPct val="100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xmlns="" val="10003"/>
                  </a:ext>
                </a:extLst>
              </a:tr>
              <a:tr h="801936">
                <a:tc vMerge="1">
                  <a:txBody>
                    <a:bodyPr/>
                    <a:lstStyle/>
                    <a:p>
                      <a:endParaRPr lang="en-US"/>
                    </a:p>
                  </a:txBody>
                  <a:tcPr/>
                </a:tc>
                <a:tc>
                  <a:txBody>
                    <a:bodyPr/>
                    <a:lstStyle/>
                    <a:p>
                      <a:pPr marL="0" marR="0">
                        <a:lnSpc>
                          <a:spcPct val="100000"/>
                        </a:lnSpc>
                        <a:spcBef>
                          <a:spcPts val="600"/>
                        </a:spcBef>
                        <a:spcAft>
                          <a:spcPts val="0"/>
                        </a:spcAft>
                      </a:pPr>
                      <a:r>
                        <a:rPr lang="en-GB" sz="1200" b="1" dirty="0">
                          <a:effectLst/>
                          <a:latin typeface="Calibri" panose="020F0502020204030204" pitchFamily="34" charset="0"/>
                        </a:rPr>
                        <a:t>ISCO 1345 </a:t>
                      </a:r>
                      <a:r>
                        <a:rPr lang="en-GB" sz="1200" b="1" dirty="0" err="1" smtClean="0">
                          <a:effectLst/>
                          <a:latin typeface="Calibri" panose="020F0502020204030204" pitchFamily="34" charset="0"/>
                        </a:rPr>
                        <a:t>Ausbildungsmanager</a:t>
                      </a:r>
                      <a:r>
                        <a:rPr lang="en-GB" sz="1200" b="1" dirty="0" smtClean="0">
                          <a:effectLst/>
                          <a:latin typeface="Calibri" panose="020F0502020204030204" pitchFamily="34" charset="0"/>
                        </a:rPr>
                        <a:t> / </a:t>
                      </a:r>
                      <a:r>
                        <a:rPr lang="en-GB" sz="1200" b="1" dirty="0" err="1" smtClean="0">
                          <a:effectLst/>
                          <a:latin typeface="Calibri" panose="020F0502020204030204" pitchFamily="34" charset="0"/>
                        </a:rPr>
                        <a:t>Schulleiter</a:t>
                      </a:r>
                      <a:endParaRPr lang="en-US" sz="1200" b="1" dirty="0">
                        <a:effectLst/>
                        <a:latin typeface="Calibri" panose="020F0502020204030204" pitchFamily="34" charset="0"/>
                      </a:endParaRPr>
                    </a:p>
                    <a:p>
                      <a:pPr marL="0" marR="0">
                        <a:lnSpc>
                          <a:spcPct val="100000"/>
                        </a:lnSpc>
                        <a:spcBef>
                          <a:spcPts val="0"/>
                        </a:spcBef>
                        <a:spcAft>
                          <a:spcPts val="600"/>
                        </a:spcAft>
                      </a:pPr>
                      <a:r>
                        <a:rPr lang="de-DE" sz="1200" dirty="0" smtClean="0">
                          <a:effectLst/>
                          <a:latin typeface="Calibri" panose="020F0502020204030204" pitchFamily="34" charset="0"/>
                        </a:rPr>
                        <a:t>Education Manager planen, leiten, koordinieren und bewerten die pädagogischen und administrativen Aspekte der Bildungseinrichtungen, der Grund- und weiterführenden Schulen, Hochschulen und Fakultäten und Fachbereichen in Universitäten und anderen Bildungseinrichtungen.</a:t>
                      </a:r>
                      <a:r>
                        <a:rPr lang="en-GB" sz="1200" dirty="0">
                          <a:effectLst/>
                          <a:latin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xmlns="" val="10004"/>
                  </a:ext>
                </a:extLst>
              </a:tr>
              <a:tr h="889000">
                <a:tc vMerge="1">
                  <a:txBody>
                    <a:bodyPr/>
                    <a:lstStyle/>
                    <a:p>
                      <a:endParaRPr lang="en-US"/>
                    </a:p>
                  </a:txBody>
                  <a:tcPr/>
                </a:tc>
                <a:tc>
                  <a:txBody>
                    <a:bodyPr/>
                    <a:lstStyle/>
                    <a:p>
                      <a:pPr marL="0" marR="0">
                        <a:lnSpc>
                          <a:spcPct val="100000"/>
                        </a:lnSpc>
                        <a:spcBef>
                          <a:spcPts val="600"/>
                        </a:spcBef>
                        <a:spcAft>
                          <a:spcPts val="0"/>
                        </a:spcAft>
                      </a:pPr>
                      <a:r>
                        <a:rPr lang="en-GB" sz="1200" b="1" dirty="0">
                          <a:effectLst/>
                          <a:latin typeface="Calibri" panose="020F0502020204030204" pitchFamily="34" charset="0"/>
                        </a:rPr>
                        <a:t>ISCO 2351 </a:t>
                      </a:r>
                      <a:r>
                        <a:rPr lang="en-GB" sz="1200" b="1" dirty="0" err="1" smtClean="0">
                          <a:effectLst/>
                          <a:latin typeface="Calibri" panose="020F0502020204030204" pitchFamily="34" charset="0"/>
                        </a:rPr>
                        <a:t>Spezialisten</a:t>
                      </a:r>
                      <a:r>
                        <a:rPr lang="en-GB" sz="1200" b="1" dirty="0" smtClean="0">
                          <a:effectLst/>
                          <a:latin typeface="Calibri" panose="020F0502020204030204" pitchFamily="34" charset="0"/>
                        </a:rPr>
                        <a:t> </a:t>
                      </a:r>
                      <a:r>
                        <a:rPr lang="en-GB" sz="1200" b="1" dirty="0" err="1" smtClean="0">
                          <a:effectLst/>
                          <a:latin typeface="Calibri" panose="020F0502020204030204" pitchFamily="34" charset="0"/>
                        </a:rPr>
                        <a:t>für</a:t>
                      </a:r>
                      <a:r>
                        <a:rPr lang="en-GB" sz="1200" b="1" dirty="0" smtClean="0">
                          <a:effectLst/>
                          <a:latin typeface="Calibri" panose="020F0502020204030204" pitchFamily="34" charset="0"/>
                        </a:rPr>
                        <a:t> </a:t>
                      </a:r>
                      <a:r>
                        <a:rPr lang="en-GB" sz="1200" b="1" dirty="0" err="1" smtClean="0">
                          <a:effectLst/>
                          <a:latin typeface="Calibri" panose="020F0502020204030204" pitchFamily="34" charset="0"/>
                        </a:rPr>
                        <a:t>Ausbildungsmethoden</a:t>
                      </a:r>
                      <a:endParaRPr lang="en-US" sz="1200" b="1" dirty="0">
                        <a:effectLst/>
                        <a:latin typeface="Calibri" panose="020F0502020204030204" pitchFamily="34" charset="0"/>
                      </a:endParaRPr>
                    </a:p>
                    <a:p>
                      <a:pPr marL="0" marR="0">
                        <a:lnSpc>
                          <a:spcPct val="100000"/>
                        </a:lnSpc>
                        <a:spcBef>
                          <a:spcPts val="0"/>
                        </a:spcBef>
                        <a:spcAft>
                          <a:spcPts val="600"/>
                        </a:spcAft>
                      </a:pPr>
                      <a:r>
                        <a:rPr lang="de-DE" sz="1200" dirty="0" smtClean="0">
                          <a:effectLst/>
                          <a:latin typeface="Calibri" panose="020F0502020204030204" pitchFamily="34" charset="0"/>
                        </a:rPr>
                        <a:t>Spezialisten für Ausbildungsmethoden forschen und entwickeln oder beraten über Lehrmethoden, Kurse und Hilfsmittel. Sie überprüfen und untersuchen die Arbeiten der Lehrer, die Funktionsweise der Bildungseinrichtungen und die erzielten Ergebnisse und empfehlen Änderungen und Verbesserungen.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xmlns="" val="10005"/>
                  </a:ext>
                </a:extLst>
              </a:tr>
            </a:tbl>
          </a:graphicData>
        </a:graphic>
      </p:graphicFrame>
      <p:grpSp>
        <p:nvGrpSpPr>
          <p:cNvPr id="9" name="Group 8"/>
          <p:cNvGrpSpPr/>
          <p:nvPr/>
        </p:nvGrpSpPr>
        <p:grpSpPr>
          <a:xfrm>
            <a:off x="725725" y="96976"/>
            <a:ext cx="8275092" cy="580390"/>
            <a:chOff x="939800" y="128724"/>
            <a:chExt cx="8275092" cy="580390"/>
          </a:xfrm>
        </p:grpSpPr>
        <p:pic>
          <p:nvPicPr>
            <p:cNvPr id="10" name="Picture 9"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125022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571" y="704343"/>
            <a:ext cx="8674928" cy="340876"/>
          </a:xfrm>
        </p:spPr>
        <p:txBody>
          <a:bodyPr>
            <a:noAutofit/>
          </a:bodyPr>
          <a:lstStyle/>
          <a:p>
            <a:pPr algn="ctr"/>
            <a:r>
              <a:rPr lang="en-US" sz="18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ZIELGRUPPEN</a:t>
            </a: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sp>
        <p:nvSpPr>
          <p:cNvPr id="4" name="Rectangle 3"/>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3621609496"/>
              </p:ext>
            </p:extLst>
          </p:nvPr>
        </p:nvGraphicFramePr>
        <p:xfrm>
          <a:off x="367471" y="1070619"/>
          <a:ext cx="8875271" cy="5092635"/>
        </p:xfrm>
        <a:graphic>
          <a:graphicData uri="http://schemas.openxmlformats.org/drawingml/2006/table">
            <a:tbl>
              <a:tblPr firstRow="1" firstCol="1" bandRow="1">
                <a:tableStyleId>{5C22544A-7EE6-4342-B048-85BDC9FD1C3A}</a:tableStyleId>
              </a:tblPr>
              <a:tblGrid>
                <a:gridCol w="1969329">
                  <a:extLst>
                    <a:ext uri="{9D8B030D-6E8A-4147-A177-3AD203B41FA5}">
                      <a16:colId xmlns:a16="http://schemas.microsoft.com/office/drawing/2014/main" xmlns="" val="20000"/>
                    </a:ext>
                  </a:extLst>
                </a:gridCol>
                <a:gridCol w="6905942">
                  <a:extLst>
                    <a:ext uri="{9D8B030D-6E8A-4147-A177-3AD203B41FA5}">
                      <a16:colId xmlns:a16="http://schemas.microsoft.com/office/drawing/2014/main" xmlns="" val="20001"/>
                    </a:ext>
                  </a:extLst>
                </a:gridCol>
              </a:tblGrid>
              <a:tr h="371305">
                <a:tc>
                  <a:txBody>
                    <a:bodyPr/>
                    <a:lstStyle/>
                    <a:p>
                      <a:pPr marL="0" marR="0">
                        <a:lnSpc>
                          <a:spcPct val="115000"/>
                        </a:lnSpc>
                        <a:spcBef>
                          <a:spcPts val="0"/>
                        </a:spcBef>
                        <a:spcAft>
                          <a:spcPts val="0"/>
                        </a:spcAft>
                      </a:pPr>
                      <a:r>
                        <a:rPr lang="en-US" sz="1200" dirty="0" err="1" smtClean="0">
                          <a:effectLst/>
                          <a:latin typeface="Calibri" panose="020F0502020204030204" pitchFamily="34" charset="0"/>
                        </a:rPr>
                        <a:t>Zielgruppen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algn="ctr">
                        <a:lnSpc>
                          <a:spcPct val="115000"/>
                        </a:lnSpc>
                        <a:spcBef>
                          <a:spcPts val="0"/>
                        </a:spcBef>
                        <a:spcAft>
                          <a:spcPts val="0"/>
                        </a:spcAft>
                      </a:pPr>
                      <a:r>
                        <a:rPr lang="en-US" sz="1200" dirty="0" smtClean="0">
                          <a:effectLst/>
                          <a:latin typeface="Calibri" panose="020F0502020204030204" pitchFamily="34" charset="0"/>
                        </a:rPr>
                        <a:t>ISCO</a:t>
                      </a:r>
                    </a:p>
                    <a:p>
                      <a:pPr marL="0" marR="0" algn="ctr">
                        <a:lnSpc>
                          <a:spcPct val="115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xmlns="" val="10000"/>
                  </a:ext>
                </a:extLst>
              </a:tr>
              <a:tr h="846715">
                <a:tc rowSpan="4">
                  <a:txBody>
                    <a:bodyPr/>
                    <a:lstStyle/>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Bildungsmanager; anderes Managementpersonal in</a:t>
                      </a:r>
                    </a:p>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Erwachsenenbildungseinrichtungen; nicht</a:t>
                      </a:r>
                    </a:p>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unterrichtendes Verwaltungspersonal:</a:t>
                      </a:r>
                    </a:p>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   Öffentlichkeitsarbeit </a:t>
                      </a:r>
                    </a:p>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   Wirtschaft  </a:t>
                      </a:r>
                      <a:endParaRPr lang="de-DE" sz="12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lvl="0" indent="0" algn="l" defTabSz="457200" rtl="0" eaLnBrk="1" fontAlgn="auto" latinLnBrk="0" hangingPunct="1">
                        <a:lnSpc>
                          <a:spcPct val="114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ISCO 1345 </a:t>
                      </a:r>
                      <a:r>
                        <a:rPr kumimoji="0" lang="en-GB" sz="1200" b="1"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mn-cs"/>
                        </a:rPr>
                        <a:t>Ausbildungsmanager</a:t>
                      </a:r>
                      <a:r>
                        <a:rPr kumimoji="0" lang="en-GB" sz="12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 / </a:t>
                      </a:r>
                      <a:r>
                        <a:rPr kumimoji="0" lang="en-GB" sz="1200" b="1"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mn-cs"/>
                        </a:rPr>
                        <a:t>Schulleiter</a:t>
                      </a:r>
                      <a:endPar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endParaRPr>
                    </a:p>
                    <a:p>
                      <a:pPr marL="0" marR="0" lvl="0" indent="0" algn="l" defTabSz="457200" rtl="0" eaLnBrk="1" fontAlgn="auto" latinLnBrk="0" hangingPunct="1">
                        <a:lnSpc>
                          <a:spcPct val="114000"/>
                        </a:lnSpc>
                        <a:spcBef>
                          <a:spcPts val="0"/>
                        </a:spcBef>
                        <a:spcAft>
                          <a:spcPts val="60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Education Manager planen, leiten, koordinieren und bewerten die pädagogischen und administrativen Aspekte der Bildungseinrichtungen, der Grund- und weiterführenden Schulen, Hochschulen und Fakultäten und Fachbereichen in Universitäten und anderen Bildungseinrichtungen.</a:t>
                      </a:r>
                      <a:r>
                        <a:rPr kumimoji="0" lang="en-GB" sz="12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 </a:t>
                      </a:r>
                      <a:endParaRPr kumimoji="0" lang="en-GB" sz="12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endParaRPr>
                    </a:p>
                    <a:p>
                      <a:pPr marL="0" marR="0" lvl="0" indent="0" algn="l" defTabSz="457200" rtl="0" eaLnBrk="1" fontAlgn="auto" latinLnBrk="0" hangingPunct="1">
                        <a:lnSpc>
                          <a:spcPct val="114000"/>
                        </a:lnSpc>
                        <a:spcBef>
                          <a:spcPts val="0"/>
                        </a:spcBef>
                        <a:spcAft>
                          <a:spcPts val="60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xmlns="" val="10001"/>
                  </a:ext>
                </a:extLst>
              </a:tr>
              <a:tr h="753812">
                <a:tc vMerge="1">
                  <a:txBody>
                    <a:bodyPr/>
                    <a:lstStyle/>
                    <a:p>
                      <a:pPr marL="0" marR="0">
                        <a:lnSpc>
                          <a:spcPct val="115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a:lnSpc>
                          <a:spcPct val="115000"/>
                        </a:lnSpc>
                        <a:spcBef>
                          <a:spcPts val="0"/>
                        </a:spcBef>
                        <a:spcAft>
                          <a:spcPts val="0"/>
                        </a:spcAft>
                      </a:pPr>
                      <a:r>
                        <a:rPr lang="en-GB" sz="1200" b="1" dirty="0" smtClean="0">
                          <a:effectLst/>
                          <a:latin typeface="Calibri" panose="020F0502020204030204" pitchFamily="34" charset="0"/>
                        </a:rPr>
                        <a:t>ISCO 2421: </a:t>
                      </a:r>
                      <a:r>
                        <a:rPr lang="de-DE" sz="1200" b="1" dirty="0" smtClean="0">
                          <a:effectLst/>
                          <a:latin typeface="Calibri" panose="020F0502020204030204" pitchFamily="34" charset="0"/>
                        </a:rPr>
                        <a:t>Management- und Organisationsanalysten</a:t>
                      </a:r>
                    </a:p>
                    <a:p>
                      <a:pPr marL="0" marR="0">
                        <a:lnSpc>
                          <a:spcPct val="115000"/>
                        </a:lnSpc>
                        <a:spcBef>
                          <a:spcPts val="0"/>
                        </a:spcBef>
                        <a:spcAft>
                          <a:spcPts val="0"/>
                        </a:spcAft>
                      </a:pPr>
                      <a:r>
                        <a:rPr lang="de-DE" sz="1200" b="0" dirty="0" smtClean="0">
                          <a:effectLst/>
                          <a:latin typeface="Calibri" panose="020F0502020204030204" pitchFamily="34" charset="0"/>
                        </a:rPr>
                        <a:t>Management- und Organisationsanalysten unterstützen Organisationen, um größere Effizienz zu erreichen und organisatorische Probleme zu lösen. Sie studieren Organisationsstrukturen, Verfahren, Systeme und Verfahren</a:t>
                      </a:r>
                      <a:r>
                        <a:rPr lang="de-DE" sz="1200" b="1" dirty="0" smtClean="0">
                          <a:effectLst/>
                          <a:latin typeface="Calibri" panose="020F0502020204030204" pitchFamily="34" charset="0"/>
                        </a:rPr>
                        <a:t>.</a:t>
                      </a:r>
                    </a:p>
                    <a:p>
                      <a:pPr marL="0" marR="0">
                        <a:lnSpc>
                          <a:spcPct val="115000"/>
                        </a:lnSpc>
                        <a:spcBef>
                          <a:spcPts val="0"/>
                        </a:spcBef>
                        <a:spcAft>
                          <a:spcPts val="0"/>
                        </a:spcAft>
                      </a:pPr>
                      <a:endParaRPr lang="de-DE" sz="1200" b="1" dirty="0" smtClean="0">
                        <a:effectLst/>
                        <a:latin typeface="Calibri" panose="020F0502020204030204" pitchFamily="34" charset="0"/>
                      </a:endParaRPr>
                    </a:p>
                  </a:txBody>
                  <a:tcPr marL="43148" marR="43148" marT="0" marB="0"/>
                </a:tc>
                <a:extLst>
                  <a:ext uri="{0D108BD9-81ED-4DB2-BD59-A6C34878D82A}">
                    <a16:rowId xmlns:a16="http://schemas.microsoft.com/office/drawing/2014/main" xmlns="" val="10002"/>
                  </a:ext>
                </a:extLst>
              </a:tr>
              <a:tr h="831538">
                <a:tc vMerge="1">
                  <a:txBody>
                    <a:bodyPr/>
                    <a:lstStyle/>
                    <a:p>
                      <a:endParaRPr lang="en-US"/>
                    </a:p>
                  </a:txBody>
                  <a:tcPr/>
                </a:tc>
                <a:tc>
                  <a:txBody>
                    <a:bodyPr/>
                    <a:lstStyle/>
                    <a:p>
                      <a:pPr marL="0" marR="0">
                        <a:lnSpc>
                          <a:spcPct val="114000"/>
                        </a:lnSpc>
                        <a:spcBef>
                          <a:spcPts val="600"/>
                        </a:spcBef>
                        <a:spcAft>
                          <a:spcPts val="0"/>
                        </a:spcAft>
                      </a:pPr>
                      <a:r>
                        <a:rPr lang="de-DE" sz="1200" b="1" dirty="0" smtClean="0">
                          <a:effectLst/>
                          <a:latin typeface="Calibri" panose="020F0502020204030204" pitchFamily="34" charset="0"/>
                        </a:rPr>
                        <a:t>ISCO 2424: Experten für Weiterbildung und Personalentwicklung </a:t>
                      </a:r>
                    </a:p>
                    <a:p>
                      <a:pPr marL="0" marR="0">
                        <a:lnSpc>
                          <a:spcPct val="114000"/>
                        </a:lnSpc>
                        <a:spcBef>
                          <a:spcPts val="600"/>
                        </a:spcBef>
                        <a:spcAft>
                          <a:spcPts val="0"/>
                        </a:spcAft>
                      </a:pPr>
                      <a:r>
                        <a:rPr lang="de-DE" sz="1200" b="0" dirty="0" smtClean="0">
                          <a:effectLst/>
                          <a:latin typeface="Calibri" panose="020F0502020204030204" pitchFamily="34" charset="0"/>
                        </a:rPr>
                        <a:t>Experten für Weiterbildung und Personalentwicklung planen, entwickeln, implementieren und  bewerten Ausbildung und Entwicklungsprogramme, um dafür zu sorgen, dass Management und Mitarbeiter die Fähigkeiten erwerben, um die Kompetenzen zu entwickeln, die von Organisationen für erforderlich gehalten werden, um die organisatorischen Ziele zu erreichen</a:t>
                      </a:r>
                      <a:r>
                        <a:rPr lang="de-DE" sz="1200" b="0" dirty="0" smtClean="0">
                          <a:effectLst/>
                          <a:latin typeface="Calibri" panose="020F0502020204030204" pitchFamily="34" charset="0"/>
                        </a:rPr>
                        <a:t>.</a:t>
                      </a:r>
                    </a:p>
                    <a:p>
                      <a:pPr marL="0" marR="0">
                        <a:lnSpc>
                          <a:spcPct val="114000"/>
                        </a:lnSpc>
                        <a:spcBef>
                          <a:spcPts val="600"/>
                        </a:spcBef>
                        <a:spcAft>
                          <a:spcPts val="0"/>
                        </a:spcAft>
                      </a:pPr>
                      <a:endParaRPr lang="de-DE" sz="1200" b="0" dirty="0" smtClean="0">
                        <a:effectLst/>
                        <a:latin typeface="Calibri" panose="020F0502020204030204" pitchFamily="34" charset="0"/>
                      </a:endParaRPr>
                    </a:p>
                  </a:txBody>
                  <a:tcPr marL="43148" marR="43148" marT="0" marB="0"/>
                </a:tc>
                <a:extLst>
                  <a:ext uri="{0D108BD9-81ED-4DB2-BD59-A6C34878D82A}">
                    <a16:rowId xmlns:a16="http://schemas.microsoft.com/office/drawing/2014/main" xmlns="" val="10003"/>
                  </a:ext>
                </a:extLst>
              </a:tr>
              <a:tr h="1134616">
                <a:tc vMerge="1">
                  <a:txBody>
                    <a:bodyPr/>
                    <a:lstStyle/>
                    <a:p>
                      <a:endParaRPr lang="en-US"/>
                    </a:p>
                  </a:txBody>
                  <a:tcPr/>
                </a:tc>
                <a:tc>
                  <a:txBody>
                    <a:bodyPr/>
                    <a:lstStyle/>
                    <a:p>
                      <a:pPr marL="0" marR="0">
                        <a:lnSpc>
                          <a:spcPct val="114000"/>
                        </a:lnSpc>
                        <a:spcBef>
                          <a:spcPts val="600"/>
                        </a:spcBef>
                        <a:spcAft>
                          <a:spcPts val="0"/>
                        </a:spcAft>
                      </a:pPr>
                      <a:r>
                        <a:rPr lang="en-GB" sz="1200" b="1" dirty="0" smtClean="0">
                          <a:effectLst/>
                          <a:latin typeface="Calibri" panose="020F0502020204030204" pitchFamily="34" charset="0"/>
                        </a:rPr>
                        <a:t>ISCO </a:t>
                      </a:r>
                      <a:r>
                        <a:rPr lang="de-DE" sz="1200" b="1" dirty="0" smtClean="0">
                          <a:effectLst/>
                          <a:latin typeface="Calibri" panose="020F0502020204030204" pitchFamily="34" charset="0"/>
                        </a:rPr>
                        <a:t>2351 Spezialisten für Ausbildungsmethoden</a:t>
                      </a:r>
                    </a:p>
                    <a:p>
                      <a:pPr marL="0" marR="0">
                        <a:lnSpc>
                          <a:spcPct val="114000"/>
                        </a:lnSpc>
                        <a:spcBef>
                          <a:spcPts val="600"/>
                        </a:spcBef>
                        <a:spcAft>
                          <a:spcPts val="0"/>
                        </a:spcAft>
                      </a:pPr>
                      <a:r>
                        <a:rPr lang="de-DE" sz="1200" b="0" dirty="0" smtClean="0">
                          <a:effectLst/>
                          <a:latin typeface="Calibri" panose="020F0502020204030204" pitchFamily="34" charset="0"/>
                        </a:rPr>
                        <a:t>Spezialisten für Ausbildungsmethoden forschen und entwickeln oder beraten über Lehrmethoden, Kurse und Hilfsmittel. Sie überprüfen und untersuchen die Arbeiten der Lehrer, die Funktionsweise der Bildungseinrichtungen und die erzielten Ergebnisse und empfehlen Änderungen und Verbesserungen.</a:t>
                      </a:r>
                    </a:p>
                  </a:txBody>
                  <a:tcPr marL="43148" marR="43148" marT="0" marB="0"/>
                </a:tc>
                <a:extLst>
                  <a:ext uri="{0D108BD9-81ED-4DB2-BD59-A6C34878D82A}">
                    <a16:rowId xmlns:a16="http://schemas.microsoft.com/office/drawing/2014/main" xmlns="" val="10004"/>
                  </a:ext>
                </a:extLst>
              </a:tr>
            </a:tbl>
          </a:graphicData>
        </a:graphic>
      </p:graphicFrame>
      <p:grpSp>
        <p:nvGrpSpPr>
          <p:cNvPr id="9" name="Group 8"/>
          <p:cNvGrpSpPr/>
          <p:nvPr/>
        </p:nvGrpSpPr>
        <p:grpSpPr>
          <a:xfrm>
            <a:off x="725725" y="96976"/>
            <a:ext cx="8275092" cy="580390"/>
            <a:chOff x="939800" y="128724"/>
            <a:chExt cx="8275092" cy="580390"/>
          </a:xfrm>
        </p:grpSpPr>
        <p:pic>
          <p:nvPicPr>
            <p:cNvPr id="10" name="Picture 9"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514977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491552" y="718276"/>
            <a:ext cx="8674928" cy="808446"/>
          </a:xfrm>
        </p:spPr>
        <p:txBody>
          <a:bodyPr>
            <a:noAutofit/>
          </a:bodyPr>
          <a:lstStyle/>
          <a:p>
            <a:pPr algn="ct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3767251711"/>
              </p:ext>
            </p:extLst>
          </p:nvPr>
        </p:nvGraphicFramePr>
        <p:xfrm>
          <a:off x="656888" y="1474330"/>
          <a:ext cx="8412766" cy="3859784"/>
        </p:xfrm>
        <a:graphic>
          <a:graphicData uri="http://schemas.openxmlformats.org/drawingml/2006/table">
            <a:tbl>
              <a:tblPr firstRow="1" firstCol="1" bandRow="1">
                <a:tableStyleId>{5C22544A-7EE6-4342-B048-85BDC9FD1C3A}</a:tableStyleId>
              </a:tblPr>
              <a:tblGrid>
                <a:gridCol w="2477732">
                  <a:extLst>
                    <a:ext uri="{9D8B030D-6E8A-4147-A177-3AD203B41FA5}">
                      <a16:colId xmlns:a16="http://schemas.microsoft.com/office/drawing/2014/main" xmlns="" val="20000"/>
                    </a:ext>
                  </a:extLst>
                </a:gridCol>
                <a:gridCol w="5935034">
                  <a:extLst>
                    <a:ext uri="{9D8B030D-6E8A-4147-A177-3AD203B41FA5}">
                      <a16:colId xmlns:a16="http://schemas.microsoft.com/office/drawing/2014/main" xmlns="" val="20001"/>
                    </a:ext>
                  </a:extLst>
                </a:gridCol>
              </a:tblGrid>
              <a:tr h="133009">
                <a:tc>
                  <a:txBody>
                    <a:bodyPr/>
                    <a:lstStyle/>
                    <a:p>
                      <a:pPr marL="0" marR="0">
                        <a:lnSpc>
                          <a:spcPct val="115000"/>
                        </a:lnSpc>
                        <a:spcBef>
                          <a:spcPts val="0"/>
                        </a:spcBef>
                        <a:spcAft>
                          <a:spcPts val="0"/>
                        </a:spcAft>
                      </a:pPr>
                      <a:r>
                        <a:rPr lang="de-DE" sz="1600" dirty="0" smtClean="0">
                          <a:effectLst/>
                          <a:latin typeface="Calibri" panose="020F0502020204030204" pitchFamily="34" charset="0"/>
                        </a:rPr>
                        <a:t>Lehrer/ Trainer in der Erwachsenenbildung:</a:t>
                      </a:r>
                    </a:p>
                    <a:p>
                      <a:pPr marL="0" marR="0">
                        <a:lnSpc>
                          <a:spcPct val="115000"/>
                        </a:lnSpc>
                        <a:spcBef>
                          <a:spcPts val="0"/>
                        </a:spcBef>
                        <a:spcAft>
                          <a:spcPts val="0"/>
                        </a:spcAft>
                      </a:pPr>
                      <a:r>
                        <a:rPr lang="de-DE" sz="1600" dirty="0" smtClean="0">
                          <a:effectLst/>
                          <a:latin typeface="Calibri" panose="020F0502020204030204" pitchFamily="34" charset="0"/>
                        </a:rPr>
                        <a:t>  </a:t>
                      </a:r>
                      <a:endParaRPr lang="de-DE" sz="1600" dirty="0">
                        <a:effectLst/>
                        <a:latin typeface="Calibri" panose="020F0502020204030204" pitchFamily="34" charset="0"/>
                      </a:endParaRPr>
                    </a:p>
                  </a:txBody>
                  <a:tcPr marL="47315" marR="47315" marT="0" marB="0"/>
                </a:tc>
                <a:tc>
                  <a:txBody>
                    <a:bodyPr/>
                    <a:lstStyle/>
                    <a:p>
                      <a:pPr marL="0" marR="0" algn="ctr">
                        <a:lnSpc>
                          <a:spcPct val="115000"/>
                        </a:lnSpc>
                        <a:spcBef>
                          <a:spcPts val="0"/>
                        </a:spcBef>
                        <a:spcAft>
                          <a:spcPts val="0"/>
                        </a:spcAft>
                      </a:pPr>
                      <a:r>
                        <a:rPr lang="en-GB" sz="1600" dirty="0" err="1" smtClean="0">
                          <a:effectLst/>
                          <a:latin typeface="Calibri" panose="020F0502020204030204" pitchFamily="34" charset="0"/>
                        </a:rPr>
                        <a:t>Umwelttechnik</a:t>
                      </a:r>
                      <a:r>
                        <a:rPr lang="en-GB" sz="1600" dirty="0" smtClean="0">
                          <a:effectLst/>
                          <a:latin typeface="Calibri" panose="020F0502020204030204" pitchFamily="34" charset="0"/>
                        </a:rPr>
                        <a:t> </a:t>
                      </a:r>
                    </a:p>
                    <a:p>
                      <a:pPr marL="0" marR="0" algn="ctr">
                        <a:lnSpc>
                          <a:spcPct val="115000"/>
                        </a:lnSpc>
                        <a:spcBef>
                          <a:spcPts val="0"/>
                        </a:spcBef>
                        <a:spcAft>
                          <a:spcPts val="0"/>
                        </a:spcAft>
                      </a:pPr>
                      <a:r>
                        <a:rPr lang="en-GB" sz="1600" dirty="0" smtClean="0">
                          <a:effectLst/>
                          <a:latin typeface="Calibri" panose="020F0502020204030204" pitchFamily="34" charset="0"/>
                        </a:rPr>
                        <a:t>  </a:t>
                      </a:r>
                      <a:r>
                        <a:rPr lang="en-GB" sz="1600" dirty="0" err="1" smtClean="0">
                          <a:effectLst/>
                          <a:latin typeface="Calibri" panose="020F0502020204030204" pitchFamily="34" charset="0"/>
                        </a:rPr>
                        <a:t>Bauingenieurwesen</a:t>
                      </a:r>
                      <a:r>
                        <a:rPr lang="en-GB" sz="1600" dirty="0" smtClean="0">
                          <a:effectLst/>
                          <a:latin typeface="Calibri" panose="020F0502020204030204" pitchFamily="34" charset="0"/>
                        </a:rPr>
                        <a:t> </a:t>
                      </a: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xmlns="" val="10000"/>
                  </a:ext>
                </a:extLst>
              </a:tr>
              <a:tr h="133009">
                <a:tc>
                  <a:txBody>
                    <a:bodyPr/>
                    <a:lstStyle/>
                    <a:p>
                      <a:pPr marL="0" marR="0">
                        <a:lnSpc>
                          <a:spcPct val="115000"/>
                        </a:lnSpc>
                        <a:spcBef>
                          <a:spcPts val="0"/>
                        </a:spcBef>
                        <a:spcAft>
                          <a:spcPts val="0"/>
                        </a:spcAft>
                      </a:pPr>
                      <a:r>
                        <a:rPr lang="en-US" sz="1600" b="1" i="0" kern="1200" dirty="0" smtClean="0">
                          <a:solidFill>
                            <a:schemeClr val="lt1"/>
                          </a:solidFill>
                          <a:effectLst/>
                          <a:latin typeface="Calibri" panose="020F0502020204030204" pitchFamily="34" charset="0"/>
                          <a:ea typeface="+mn-ea"/>
                          <a:cs typeface="+mn-cs"/>
                        </a:rPr>
                        <a:t>EQR-</a:t>
                      </a:r>
                      <a:r>
                        <a:rPr lang="en-US" sz="1600" b="1" i="0" kern="1200" dirty="0" err="1" smtClean="0">
                          <a:solidFill>
                            <a:schemeClr val="lt1"/>
                          </a:solidFill>
                          <a:effectLst/>
                          <a:latin typeface="Calibri" panose="020F0502020204030204" pitchFamily="34" charset="0"/>
                          <a:ea typeface="+mn-ea"/>
                          <a:cs typeface="+mn-cs"/>
                        </a:rPr>
                        <a:t>Niveau</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17145" marR="0">
                        <a:lnSpc>
                          <a:spcPct val="115000"/>
                        </a:lnSpc>
                        <a:spcBef>
                          <a:spcPts val="0"/>
                        </a:spcBef>
                        <a:spcAft>
                          <a:spcPts val="0"/>
                        </a:spcAft>
                      </a:pPr>
                      <a:r>
                        <a:rPr lang="en-US" sz="1600" dirty="0" smtClean="0">
                          <a:effectLst/>
                          <a:latin typeface="Calibri" panose="020F0502020204030204" pitchFamily="34" charset="0"/>
                        </a:rPr>
                        <a:t>6</a:t>
                      </a:r>
                      <a:r>
                        <a:rPr lang="en-GB" sz="1600" dirty="0" smtClean="0">
                          <a:effectLst/>
                          <a:latin typeface="Calibri" panose="020F0502020204030204" pitchFamily="34" charset="0"/>
                        </a:rPr>
                        <a:t> </a:t>
                      </a:r>
                      <a:r>
                        <a:rPr lang="en-GB" sz="1600" dirty="0">
                          <a:effectLst/>
                          <a:latin typeface="Calibri" panose="020F0502020204030204" pitchFamily="34" charset="0"/>
                        </a:rPr>
                        <a:t>/ </a:t>
                      </a:r>
                      <a:r>
                        <a:rPr lang="en-US" sz="1600" dirty="0">
                          <a:effectLst/>
                          <a:latin typeface="Calibri" panose="020F0502020204030204" pitchFamily="34" charset="0"/>
                        </a:rPr>
                        <a:t>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xmlns="" val="10001"/>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Lehr- und </a:t>
                      </a:r>
                      <a:r>
                        <a:rPr lang="en-GB" sz="1600" dirty="0" err="1" smtClean="0">
                          <a:effectLst/>
                          <a:latin typeface="Calibri" panose="020F0502020204030204" pitchFamily="34" charset="0"/>
                        </a:rPr>
                        <a:t>Lernmethoden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a:effectLst/>
                          <a:latin typeface="Calibri" panose="020F0502020204030204" pitchFamily="34" charset="0"/>
                        </a:rPr>
                        <a:t>Online (</a:t>
                      </a:r>
                      <a:r>
                        <a:rPr lang="en-GB" sz="1600" u="sng" dirty="0">
                          <a:solidFill>
                            <a:schemeClr val="accent2">
                              <a:lumMod val="75000"/>
                            </a:schemeClr>
                          </a:solidFill>
                          <a:effectLst/>
                          <a:latin typeface="Calibri" panose="020F0502020204030204" pitchFamily="34" charset="0"/>
                          <a:hlinkClick r:id="rId2"/>
                        </a:rPr>
                        <a:t>www.uni-ecoaula.eu</a:t>
                      </a:r>
                      <a:r>
                        <a:rPr lang="en-GB" sz="1600" dirty="0">
                          <a:solidFill>
                            <a:schemeClr val="accent2">
                              <a:lumMod val="75000"/>
                            </a:schemeClr>
                          </a:solidFill>
                          <a:effectLst/>
                          <a:latin typeface="Calibri" panose="020F0502020204030204" pitchFamily="34" charset="0"/>
                        </a:rPr>
                        <a:t>); </a:t>
                      </a:r>
                      <a:r>
                        <a:rPr lang="en-GB" sz="1600" dirty="0">
                          <a:effectLst/>
                          <a:latin typeface="Calibri" panose="020F0502020204030204" pitchFamily="34" charset="0"/>
                        </a:rPr>
                        <a:t>Offline (CD); </a:t>
                      </a:r>
                      <a:r>
                        <a:rPr lang="en-GB" sz="1600" dirty="0" smtClean="0">
                          <a:effectLst/>
                          <a:latin typeface="Calibri" panose="020F0502020204030204" pitchFamily="34" charset="0"/>
                        </a:rPr>
                        <a:t>Text</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xmlns="" val="10002"/>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Trainee </a:t>
                      </a:r>
                      <a:r>
                        <a:rPr lang="en-GB" sz="1600" dirty="0" err="1" smtClean="0">
                          <a:effectLst/>
                          <a:latin typeface="Calibri" panose="020F0502020204030204" pitchFamily="34" charset="0"/>
                        </a:rPr>
                        <a:t>Beurteilung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Online tests; </a:t>
                      </a:r>
                      <a:r>
                        <a:rPr lang="en-GB" sz="1600" dirty="0" err="1" smtClean="0">
                          <a:effectLst/>
                          <a:latin typeface="Calibri" panose="020F0502020204030204" pitchFamily="34" charset="0"/>
                        </a:rPr>
                        <a:t>Papierbasierte</a:t>
                      </a:r>
                      <a:r>
                        <a:rPr lang="en-GB" sz="1600" dirty="0" smtClean="0">
                          <a:effectLst/>
                          <a:latin typeface="Calibri" panose="020F0502020204030204" pitchFamily="34" charset="0"/>
                        </a:rPr>
                        <a:t> </a:t>
                      </a:r>
                      <a:r>
                        <a:rPr lang="en-GB" sz="1600" dirty="0" smtClean="0">
                          <a:effectLst/>
                          <a:latin typeface="Calibri" panose="020F0502020204030204" pitchFamily="34" charset="0"/>
                        </a:rPr>
                        <a:t>Tests</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xmlns="" val="10003"/>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LO5</a:t>
                      </a:r>
                      <a:r>
                        <a:rPr lang="en-GB" sz="1600" b="0" dirty="0" smtClean="0">
                          <a:effectLst/>
                          <a:latin typeface="Calibri" panose="020F0502020204030204" pitchFamily="34" charset="0"/>
                        </a:rPr>
                        <a:t>:</a:t>
                      </a:r>
                      <a:r>
                        <a:rPr lang="en-US" sz="1600" b="0" dirty="0" smtClean="0">
                          <a:effectLst/>
                          <a:latin typeface="Calibri" panose="020F0502020204030204" pitchFamily="34" charset="0"/>
                        </a:rPr>
                        <a:t> </a:t>
                      </a:r>
                      <a:r>
                        <a:rPr lang="de-DE" sz="1600" b="0" kern="1200" dirty="0" smtClean="0">
                          <a:solidFill>
                            <a:schemeClr val="dk1"/>
                          </a:solidFill>
                          <a:effectLst/>
                          <a:latin typeface="Calibri" panose="020F0502020204030204" pitchFamily="34" charset="0"/>
                          <a:ea typeface="+mn-ea"/>
                          <a:cs typeface="+mn-cs"/>
                        </a:rPr>
                        <a:t>Umweltrecht - Grundsätze und internationales Umweltrecht</a:t>
                      </a:r>
                    </a:p>
                    <a:p>
                      <a:pPr marL="0" marR="0">
                        <a:lnSpc>
                          <a:spcPct val="115000"/>
                        </a:lnSpc>
                        <a:spcBef>
                          <a:spcPts val="0"/>
                        </a:spcBef>
                        <a:spcAft>
                          <a:spcPts val="0"/>
                        </a:spcAft>
                      </a:pPr>
                      <a:r>
                        <a:rPr lang="en-GB" sz="1600" b="0" dirty="0" smtClean="0">
                          <a:effectLst/>
                          <a:latin typeface="Calibri" panose="020F0502020204030204" pitchFamily="34" charset="0"/>
                        </a:rPr>
                        <a:t>LO6: </a:t>
                      </a:r>
                      <a:r>
                        <a:rPr lang="de-DE" sz="1600" b="0" dirty="0" smtClean="0">
                          <a:effectLst/>
                          <a:latin typeface="Calibri" panose="020F0502020204030204" pitchFamily="34" charset="0"/>
                        </a:rPr>
                        <a:t>Nationales Umweltrecht - eine Fallstudie</a:t>
                      </a:r>
                    </a:p>
                    <a:p>
                      <a:pPr marL="0" marR="0">
                        <a:lnSpc>
                          <a:spcPct val="115000"/>
                        </a:lnSpc>
                        <a:spcBef>
                          <a:spcPts val="0"/>
                        </a:spcBef>
                        <a:spcAft>
                          <a:spcPts val="600"/>
                        </a:spcAft>
                      </a:pPr>
                      <a:endParaRPr lang="en-US" sz="1600" b="0" dirty="0" smtClean="0">
                        <a:effectLst/>
                        <a:latin typeface="Calibri" panose="020F0502020204030204" pitchFamily="34" charset="0"/>
                      </a:endParaRPr>
                    </a:p>
                  </a:txBody>
                  <a:tcPr marL="47315" marR="47315" marT="0" marB="0"/>
                </a:tc>
                <a:extLst>
                  <a:ext uri="{0D108BD9-81ED-4DB2-BD59-A6C34878D82A}">
                    <a16:rowId xmlns:a16="http://schemas.microsoft.com/office/drawing/2014/main" xmlns="" val="10004"/>
                  </a:ext>
                </a:extLst>
              </a:tr>
              <a:tr h="433150">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GB" sz="1600" dirty="0" err="1" smtClean="0">
                          <a:effectLst/>
                          <a:latin typeface="Calibri" panose="020F0502020204030204" pitchFamily="34" charset="0"/>
                        </a:rPr>
                        <a:t>Gewichtung</a:t>
                      </a:r>
                      <a:r>
                        <a:rPr lang="en-GB" sz="1600" dirty="0" smtClean="0">
                          <a:effectLst/>
                          <a:latin typeface="Calibri" panose="020F0502020204030204" pitchFamily="34" charset="0"/>
                        </a:rPr>
                        <a:t> der </a:t>
                      </a:r>
                      <a:r>
                        <a:rPr lang="en-GB" sz="1600" dirty="0" err="1" smtClean="0">
                          <a:effectLst/>
                          <a:latin typeface="Calibri" panose="020F0502020204030204" pitchFamily="34" charset="0"/>
                        </a:rPr>
                        <a:t>Beurteilung</a:t>
                      </a:r>
                      <a:r>
                        <a:rPr lang="en-GB" sz="1600" dirty="0" smtClean="0">
                          <a:effectLst/>
                          <a:latin typeface="Calibri" panose="020F0502020204030204" pitchFamily="34" charset="0"/>
                        </a:rPr>
                        <a:t> - ECVET-Credits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cs typeface="Calibri" panose="020F0502020204030204" pitchFamily="34" charset="0"/>
                        </a:rPr>
                        <a:t>LO5 </a:t>
                      </a:r>
                      <a:r>
                        <a:rPr lang="en-US" sz="1600" dirty="0" smtClean="0">
                          <a:effectLst/>
                          <a:latin typeface="Calibri" panose="020F0502020204030204" pitchFamily="34" charset="0"/>
                          <a:cs typeface="Calibri" panose="020F0502020204030204" pitchFamily="34" charset="0"/>
                        </a:rPr>
                        <a:t>– 3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endParaRPr lang="en-US" sz="1600" dirty="0" smtClean="0">
                        <a:effectLst/>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rPr>
                        <a:t>LO6 </a:t>
                      </a:r>
                      <a:r>
                        <a:rPr lang="en-US" sz="1600" dirty="0" smtClean="0">
                          <a:effectLst/>
                          <a:latin typeface="Calibri" panose="020F0502020204030204" pitchFamily="34" charset="0"/>
                        </a:rPr>
                        <a:t>– 2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a:t>
                      </a:r>
                      <a:r>
                        <a:rPr lang="de-DE" sz="1600" kern="1200" dirty="0" smtClean="0">
                          <a:solidFill>
                            <a:schemeClr val="dk1"/>
                          </a:solidFill>
                          <a:effectLst/>
                          <a:latin typeface="Calibri" panose="020F0502020204030204" pitchFamily="34" charset="0"/>
                          <a:ea typeface="+mn-ea"/>
                          <a:cs typeface="Calibri" panose="020F0502020204030204" pitchFamily="34" charset="0"/>
                        </a:rPr>
                        <a:t>bewiesen</a:t>
                      </a:r>
                    </a:p>
                    <a:p>
                      <a:pPr marL="0" marR="0" indent="0" algn="l" defTabSz="457200" rtl="0" eaLnBrk="1" fontAlgn="auto" latinLnBrk="0" hangingPunct="1">
                        <a:lnSpc>
                          <a:spcPct val="115000"/>
                        </a:lnSpc>
                        <a:spcBef>
                          <a:spcPts val="0"/>
                        </a:spcBef>
                        <a:spcAft>
                          <a:spcPts val="0"/>
                        </a:spcAft>
                        <a:buClrTx/>
                        <a:buSzTx/>
                        <a:buFontTx/>
                        <a:buNone/>
                        <a:tabLst/>
                        <a:defRPr/>
                      </a:pPr>
                      <a:endParaRPr lang="de-DE" sz="1600" kern="1200" dirty="0" smtClean="0">
                        <a:solidFill>
                          <a:schemeClr val="dk1"/>
                        </a:solidFill>
                        <a:effectLst/>
                        <a:latin typeface="Calibri" panose="020F0502020204030204" pitchFamily="34" charset="0"/>
                        <a:ea typeface="+mn-ea"/>
                        <a:cs typeface="Calibri" panose="020F0502020204030204" pitchFamily="34" charset="0"/>
                      </a:endParaRPr>
                    </a:p>
                  </a:txBody>
                  <a:tcPr marL="47315" marR="47315" marT="0" marB="0"/>
                </a:tc>
                <a:extLst>
                  <a:ext uri="{0D108BD9-81ED-4DB2-BD59-A6C34878D82A}">
                    <a16:rowId xmlns:a16="http://schemas.microsoft.com/office/drawing/2014/main" xmlns="" val="10005"/>
                  </a:ext>
                </a:extLst>
              </a:tr>
            </a:tbl>
          </a:graphicData>
        </a:graphic>
      </p:graphicFrame>
      <p:sp>
        <p:nvSpPr>
          <p:cNvPr id="2" name="Rectangle 1"/>
          <p:cNvSpPr/>
          <p:nvPr/>
        </p:nvSpPr>
        <p:spPr>
          <a:xfrm>
            <a:off x="1781016" y="827999"/>
            <a:ext cx="6096000" cy="369332"/>
          </a:xfrm>
          <a:prstGeom prst="rect">
            <a:avLst/>
          </a:prstGeom>
        </p:spPr>
        <p:txBody>
          <a:bodyPr>
            <a:spAutoFit/>
          </a:bodyPr>
          <a:lstStyle/>
          <a:p>
            <a:pPr algn="ctr"/>
            <a:r>
              <a:rPr lang="en-US"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DIE AUSBILDUNGSDATEN</a:t>
            </a:r>
            <a:endParaRPr lang="en-US" dirty="0"/>
          </a:p>
        </p:txBody>
      </p:sp>
      <p:grpSp>
        <p:nvGrpSpPr>
          <p:cNvPr id="11" name="Group 10"/>
          <p:cNvGrpSpPr/>
          <p:nvPr/>
        </p:nvGrpSpPr>
        <p:grpSpPr>
          <a:xfrm>
            <a:off x="691470" y="128724"/>
            <a:ext cx="8275092" cy="580390"/>
            <a:chOff x="939800" y="128724"/>
            <a:chExt cx="8275092" cy="580390"/>
          </a:xfrm>
        </p:grpSpPr>
        <p:pic>
          <p:nvPicPr>
            <p:cNvPr id="12" name="Picture 11" descr="full logo hrdc [Final] 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3" name="Picture 12" descr="Logo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4" name="Картина 1"/>
            <p:cNvPicPr/>
            <p:nvPr/>
          </p:nvPicPr>
          <p:blipFill rotWithShape="1">
            <a:blip r:embed="rId5"/>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7341471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405571" y="767262"/>
            <a:ext cx="8674928" cy="808446"/>
          </a:xfrm>
        </p:spPr>
        <p:txBody>
          <a:bodyPr>
            <a:noAutofit/>
          </a:bodyPr>
          <a:lstStyle/>
          <a:p>
            <a:pPr algn="ctr"/>
            <a:r>
              <a:rPr lang="en-US" sz="1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DIE AUSBILDUNGSDATEN</a:t>
            </a: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4056953392"/>
              </p:ext>
            </p:extLst>
          </p:nvPr>
        </p:nvGraphicFramePr>
        <p:xfrm>
          <a:off x="656888" y="1733743"/>
          <a:ext cx="8412766" cy="4156710"/>
        </p:xfrm>
        <a:graphic>
          <a:graphicData uri="http://schemas.openxmlformats.org/drawingml/2006/table">
            <a:tbl>
              <a:tblPr firstRow="1" firstCol="1" bandRow="1">
                <a:tableStyleId>{5C22544A-7EE6-4342-B048-85BDC9FD1C3A}</a:tableStyleId>
              </a:tblPr>
              <a:tblGrid>
                <a:gridCol w="2477732">
                  <a:extLst>
                    <a:ext uri="{9D8B030D-6E8A-4147-A177-3AD203B41FA5}">
                      <a16:colId xmlns:a16="http://schemas.microsoft.com/office/drawing/2014/main" xmlns="" val="20000"/>
                    </a:ext>
                  </a:extLst>
                </a:gridCol>
                <a:gridCol w="5935034">
                  <a:extLst>
                    <a:ext uri="{9D8B030D-6E8A-4147-A177-3AD203B41FA5}">
                      <a16:colId xmlns:a16="http://schemas.microsoft.com/office/drawing/2014/main" xmlns="" val="20001"/>
                    </a:ext>
                  </a:extLst>
                </a:gridCol>
              </a:tblGrid>
              <a:tr h="133009">
                <a:tc>
                  <a:txBody>
                    <a:bodyPr/>
                    <a:lstStyle/>
                    <a:p>
                      <a:pPr marL="0" marR="0">
                        <a:lnSpc>
                          <a:spcPct val="115000"/>
                        </a:lnSpc>
                        <a:spcBef>
                          <a:spcPts val="0"/>
                        </a:spcBef>
                        <a:spcAft>
                          <a:spcPts val="0"/>
                        </a:spcAft>
                      </a:pPr>
                      <a:r>
                        <a:rPr lang="de-DE" sz="1600" dirty="0" smtClean="0">
                          <a:effectLst/>
                          <a:latin typeface="Calibri" panose="020F0502020204030204" pitchFamily="34" charset="0"/>
                        </a:rPr>
                        <a:t>Berufsberater, Berater, Prüfer; Schulleiter / Rektoren: </a:t>
                      </a:r>
                    </a:p>
                    <a:p>
                      <a:pPr marL="0" marR="0">
                        <a:lnSpc>
                          <a:spcPct val="115000"/>
                        </a:lnSpc>
                        <a:spcBef>
                          <a:spcPts val="0"/>
                        </a:spcBef>
                        <a:spcAft>
                          <a:spcPts val="0"/>
                        </a:spcAft>
                      </a:pPr>
                      <a:r>
                        <a:rPr lang="de-DE" sz="1600" dirty="0" smtClean="0">
                          <a:effectLst/>
                          <a:latin typeface="Calibri" panose="020F0502020204030204" pitchFamily="34" charset="0"/>
                        </a:rPr>
                        <a:t>   </a:t>
                      </a:r>
                      <a:endParaRPr lang="de-DE" sz="1600" dirty="0" smtClean="0">
                        <a:effectLst/>
                        <a:latin typeface="Calibri" panose="020F0502020204030204" pitchFamily="34" charset="0"/>
                      </a:endParaRPr>
                    </a:p>
                  </a:txBody>
                  <a:tcPr marL="47315" marR="47315" marT="0" marB="0"/>
                </a:tc>
                <a:tc>
                  <a:txBody>
                    <a:bodyPr/>
                    <a:lstStyle/>
                    <a:p>
                      <a:pPr marL="0" marR="0" algn="ctr">
                        <a:lnSpc>
                          <a:spcPct val="115000"/>
                        </a:lnSpc>
                        <a:spcBef>
                          <a:spcPts val="0"/>
                        </a:spcBef>
                        <a:spcAft>
                          <a:spcPts val="0"/>
                        </a:spcAft>
                      </a:pPr>
                      <a:endParaRPr lang="en-GB" sz="1600" baseline="0" dirty="0" smtClean="0">
                        <a:effectLst/>
                        <a:latin typeface="Calibri" panose="020F0502020204030204" pitchFamily="34" charset="0"/>
                      </a:endParaRPr>
                    </a:p>
                    <a:p>
                      <a:pPr marL="0" marR="0" algn="ctr">
                        <a:lnSpc>
                          <a:spcPct val="115000"/>
                        </a:lnSpc>
                        <a:spcBef>
                          <a:spcPts val="0"/>
                        </a:spcBef>
                        <a:spcAft>
                          <a:spcPts val="0"/>
                        </a:spcAft>
                      </a:pPr>
                      <a:r>
                        <a:rPr lang="en-GB" sz="1600" baseline="0" dirty="0" err="1" smtClean="0">
                          <a:effectLst/>
                          <a:latin typeface="Calibri" panose="020F0502020204030204" pitchFamily="34" charset="0"/>
                        </a:rPr>
                        <a:t>Gesetzgebung</a:t>
                      </a:r>
                      <a:r>
                        <a:rPr lang="en-GB" sz="1600" baseline="0" dirty="0" smtClean="0">
                          <a:effectLst/>
                          <a:latin typeface="Calibri" panose="020F0502020204030204" pitchFamily="34" charset="0"/>
                        </a:rPr>
                        <a:t> </a:t>
                      </a:r>
                      <a:endParaRPr lang="en-GB" sz="1600" baseline="0" dirty="0" smtClean="0">
                        <a:effectLst/>
                        <a:latin typeface="Calibri" panose="020F0502020204030204" pitchFamily="34" charset="0"/>
                      </a:endParaRPr>
                    </a:p>
                    <a:p>
                      <a:pPr marL="0" marR="0" algn="ctr">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xmlns="" val="10000"/>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EQF Reference level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17145" marR="0">
                        <a:lnSpc>
                          <a:spcPct val="115000"/>
                        </a:lnSpc>
                        <a:spcBef>
                          <a:spcPts val="0"/>
                        </a:spcBef>
                        <a:spcAft>
                          <a:spcPts val="0"/>
                        </a:spcAft>
                      </a:pPr>
                      <a:r>
                        <a:rPr lang="en-US" sz="1600" dirty="0" smtClean="0">
                          <a:effectLst/>
                          <a:latin typeface="Calibri" panose="020F0502020204030204" pitchFamily="34" charset="0"/>
                        </a:rPr>
                        <a:t>5</a:t>
                      </a:r>
                      <a:r>
                        <a:rPr lang="en-GB" sz="1600" dirty="0" smtClean="0">
                          <a:effectLst/>
                          <a:latin typeface="Calibri" panose="020F0502020204030204" pitchFamily="34" charset="0"/>
                        </a:rPr>
                        <a:t> </a:t>
                      </a:r>
                      <a:r>
                        <a:rPr lang="en-GB" sz="1600" dirty="0">
                          <a:effectLst/>
                          <a:latin typeface="Calibri" panose="020F0502020204030204" pitchFamily="34" charset="0"/>
                        </a:rPr>
                        <a:t>/ </a:t>
                      </a:r>
                      <a:r>
                        <a:rPr lang="en-US" sz="1600" dirty="0" smtClean="0">
                          <a:effectLst/>
                          <a:latin typeface="Calibri" panose="020F0502020204030204" pitchFamily="34" charset="0"/>
                        </a:rPr>
                        <a:t>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xmlns="" val="10001"/>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Teaching and learning methods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a:effectLst/>
                          <a:latin typeface="Calibri" panose="020F0502020204030204" pitchFamily="34" charset="0"/>
                        </a:rPr>
                        <a:t>Online (</a:t>
                      </a:r>
                      <a:r>
                        <a:rPr lang="en-GB" sz="1600" u="sng" dirty="0">
                          <a:solidFill>
                            <a:schemeClr val="accent2">
                              <a:lumMod val="75000"/>
                            </a:schemeClr>
                          </a:solidFill>
                          <a:effectLst/>
                          <a:latin typeface="Calibri" panose="020F0502020204030204" pitchFamily="34" charset="0"/>
                          <a:hlinkClick r:id="rId2"/>
                        </a:rPr>
                        <a:t>www.uni-ecoaula.eu</a:t>
                      </a:r>
                      <a:r>
                        <a:rPr lang="en-GB" sz="1600" dirty="0">
                          <a:solidFill>
                            <a:schemeClr val="accent2">
                              <a:lumMod val="75000"/>
                            </a:schemeClr>
                          </a:solidFill>
                          <a:effectLst/>
                          <a:latin typeface="Calibri" panose="020F0502020204030204" pitchFamily="34" charset="0"/>
                        </a:rPr>
                        <a:t>); </a:t>
                      </a:r>
                      <a:r>
                        <a:rPr lang="en-GB" sz="1600" dirty="0">
                          <a:effectLst/>
                          <a:latin typeface="Calibri" panose="020F0502020204030204" pitchFamily="34" charset="0"/>
                        </a:rPr>
                        <a:t>Offline (CD); </a:t>
                      </a:r>
                      <a:r>
                        <a:rPr lang="en-GB" sz="1600" dirty="0" smtClean="0">
                          <a:effectLst/>
                          <a:latin typeface="Calibri" panose="020F0502020204030204" pitchFamily="34" charset="0"/>
                        </a:rPr>
                        <a:t>Text</a:t>
                      </a:r>
                    </a:p>
                  </a:txBody>
                  <a:tcPr marL="47315" marR="47315" marT="0" marB="0"/>
                </a:tc>
                <a:extLst>
                  <a:ext uri="{0D108BD9-81ED-4DB2-BD59-A6C34878D82A}">
                    <a16:rowId xmlns:a16="http://schemas.microsoft.com/office/drawing/2014/main" xmlns="" val="10002"/>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Trainee assessment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Online tests; </a:t>
                      </a:r>
                      <a:r>
                        <a:rPr lang="en-GB" sz="1600" dirty="0" err="1" smtClean="0">
                          <a:effectLst/>
                          <a:latin typeface="Calibri" panose="020F0502020204030204" pitchFamily="34" charset="0"/>
                        </a:rPr>
                        <a:t>Papierbasierte</a:t>
                      </a:r>
                      <a:r>
                        <a:rPr lang="en-GB" sz="1600" dirty="0" smtClean="0">
                          <a:effectLst/>
                          <a:latin typeface="Calibri" panose="020F0502020204030204" pitchFamily="34" charset="0"/>
                        </a:rPr>
                        <a:t> </a:t>
                      </a:r>
                      <a:r>
                        <a:rPr lang="en-GB" sz="1600" dirty="0" smtClean="0">
                          <a:effectLst/>
                          <a:latin typeface="Calibri" panose="020F0502020204030204" pitchFamily="34" charset="0"/>
                        </a:rPr>
                        <a:t>Tests</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xmlns="" val="10003"/>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LO5</a:t>
                      </a:r>
                      <a:r>
                        <a:rPr lang="en-GB" sz="1600" b="0" dirty="0" smtClean="0">
                          <a:effectLst/>
                          <a:latin typeface="Calibri" panose="020F0502020204030204" pitchFamily="34" charset="0"/>
                        </a:rPr>
                        <a:t>:</a:t>
                      </a:r>
                      <a:r>
                        <a:rPr lang="en-US" sz="1600" b="0" dirty="0" smtClean="0">
                          <a:effectLst/>
                          <a:latin typeface="Calibri" panose="020F0502020204030204" pitchFamily="34" charset="0"/>
                        </a:rPr>
                        <a:t> </a:t>
                      </a:r>
                      <a:r>
                        <a:rPr lang="de-DE" sz="1600" b="0" kern="1200" dirty="0" smtClean="0">
                          <a:solidFill>
                            <a:schemeClr val="dk1"/>
                          </a:solidFill>
                          <a:effectLst/>
                          <a:latin typeface="Calibri" panose="020F0502020204030204" pitchFamily="34" charset="0"/>
                          <a:ea typeface="+mn-ea"/>
                          <a:cs typeface="+mn-cs"/>
                        </a:rPr>
                        <a:t>Umweltrecht - Grundsätze und internationales Umweltrecht</a:t>
                      </a:r>
                    </a:p>
                    <a:p>
                      <a:pPr marL="0" marR="0">
                        <a:lnSpc>
                          <a:spcPct val="115000"/>
                        </a:lnSpc>
                        <a:spcBef>
                          <a:spcPts val="0"/>
                        </a:spcBef>
                        <a:spcAft>
                          <a:spcPts val="0"/>
                        </a:spcAft>
                      </a:pPr>
                      <a:r>
                        <a:rPr lang="en-GB" sz="1600" b="0" dirty="0" smtClean="0">
                          <a:effectLst/>
                          <a:latin typeface="Calibri" panose="020F0502020204030204" pitchFamily="34" charset="0"/>
                        </a:rPr>
                        <a:t>LO6: </a:t>
                      </a:r>
                      <a:r>
                        <a:rPr lang="de-DE" sz="1600" b="0" dirty="0" smtClean="0">
                          <a:effectLst/>
                          <a:latin typeface="Calibri" panose="020F0502020204030204" pitchFamily="34" charset="0"/>
                        </a:rPr>
                        <a:t>Nationales Umweltrecht - eine </a:t>
                      </a:r>
                      <a:r>
                        <a:rPr lang="de-DE" sz="1600" b="0" dirty="0" smtClean="0">
                          <a:effectLst/>
                          <a:latin typeface="Calibri" panose="020F0502020204030204" pitchFamily="34" charset="0"/>
                        </a:rPr>
                        <a:t>Fallstudie</a:t>
                      </a:r>
                    </a:p>
                    <a:p>
                      <a:pPr marL="0" marR="0">
                        <a:lnSpc>
                          <a:spcPct val="115000"/>
                        </a:lnSpc>
                        <a:spcBef>
                          <a:spcPts val="0"/>
                        </a:spcBef>
                        <a:spcAft>
                          <a:spcPts val="0"/>
                        </a:spcAft>
                      </a:pPr>
                      <a:endParaRPr lang="de-DE" sz="1600" b="0" dirty="0" smtClean="0">
                        <a:effectLst/>
                        <a:latin typeface="Calibri" panose="020F0502020204030204" pitchFamily="34" charset="0"/>
                      </a:endParaRPr>
                    </a:p>
                  </a:txBody>
                  <a:tcPr marL="47315" marR="47315" marT="0" marB="0"/>
                </a:tc>
                <a:extLst>
                  <a:ext uri="{0D108BD9-81ED-4DB2-BD59-A6C34878D82A}">
                    <a16:rowId xmlns:a16="http://schemas.microsoft.com/office/drawing/2014/main" xmlns="" val="10004"/>
                  </a:ext>
                </a:extLst>
              </a:tr>
              <a:tr h="433150">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GB" sz="1600" dirty="0" smtClean="0">
                          <a:effectLst/>
                          <a:latin typeface="Calibri" panose="020F0502020204030204" pitchFamily="34" charset="0"/>
                        </a:rPr>
                        <a:t>Weighting of assessment - ECVET Credits</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cs typeface="Calibri" panose="020F0502020204030204" pitchFamily="34" charset="0"/>
                        </a:rPr>
                        <a:t>LO5 – 3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endParaRPr lang="en-US" sz="1600" dirty="0" smtClean="0">
                        <a:effectLst/>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rPr>
                        <a:t>LO6 – 2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p>
                  </a:txBody>
                  <a:tcPr marL="47315" marR="47315" marT="0" marB="0"/>
                </a:tc>
                <a:extLst>
                  <a:ext uri="{0D108BD9-81ED-4DB2-BD59-A6C34878D82A}">
                    <a16:rowId xmlns:a16="http://schemas.microsoft.com/office/drawing/2014/main" xmlns="" val="10005"/>
                  </a:ext>
                </a:extLst>
              </a:tr>
            </a:tbl>
          </a:graphicData>
        </a:graphic>
      </p:graphicFrame>
      <p:grpSp>
        <p:nvGrpSpPr>
          <p:cNvPr id="11" name="Group 10"/>
          <p:cNvGrpSpPr/>
          <p:nvPr/>
        </p:nvGrpSpPr>
        <p:grpSpPr>
          <a:xfrm>
            <a:off x="725725" y="128724"/>
            <a:ext cx="8275092" cy="580390"/>
            <a:chOff x="939800" y="128724"/>
            <a:chExt cx="8275092" cy="580390"/>
          </a:xfrm>
        </p:grpSpPr>
        <p:pic>
          <p:nvPicPr>
            <p:cNvPr id="12" name="Picture 11" descr="full logo hrdc [Final] 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3" name="Picture 12" descr="Logo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4" name="Картина 1"/>
            <p:cNvPicPr/>
            <p:nvPr/>
          </p:nvPicPr>
          <p:blipFill rotWithShape="1">
            <a:blip r:embed="rId5"/>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228733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646043" y="885896"/>
            <a:ext cx="8674928" cy="808446"/>
          </a:xfrm>
        </p:spPr>
        <p:txBody>
          <a:bodyPr>
            <a:noAutofit/>
          </a:bodyPr>
          <a:lstStyle/>
          <a:p>
            <a:pPr algn="ctr"/>
            <a:r>
              <a:rPr lang="en-US" sz="1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DIE AUSBILDUNGSDATEN</a:t>
            </a:r>
            <a:r>
              <a:rPr lang="en-US" sz="1800" dirty="0">
                <a:solidFill>
                  <a:schemeClr val="accent2">
                    <a:lumMod val="75000"/>
                  </a:schemeClr>
                </a:solidFill>
                <a:latin typeface="Calibri" panose="020F0502020204030204" pitchFamily="34" charset="0"/>
              </a:rPr>
              <a:t/>
            </a:r>
            <a:br>
              <a:rPr lang="en-US" sz="1800" dirty="0">
                <a:solidFill>
                  <a:schemeClr val="accent2">
                    <a:lumMod val="75000"/>
                  </a:schemeClr>
                </a:solidFill>
                <a:latin typeface="Calibri" panose="020F0502020204030204" pitchFamily="34" charset="0"/>
              </a:rPr>
            </a:br>
            <a:r>
              <a:rPr lang="en-US" sz="1800" dirty="0"/>
              <a:t/>
            </a:r>
            <a:br>
              <a:rPr lang="en-US" sz="1800" dirty="0"/>
            </a:b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127645459"/>
              </p:ext>
            </p:extLst>
          </p:nvPr>
        </p:nvGraphicFramePr>
        <p:xfrm>
          <a:off x="656888" y="1733743"/>
          <a:ext cx="8412766" cy="4717542"/>
        </p:xfrm>
        <a:graphic>
          <a:graphicData uri="http://schemas.openxmlformats.org/drawingml/2006/table">
            <a:tbl>
              <a:tblPr firstRow="1" firstCol="1" bandRow="1">
                <a:tableStyleId>{5C22544A-7EE6-4342-B048-85BDC9FD1C3A}</a:tableStyleId>
              </a:tblPr>
              <a:tblGrid>
                <a:gridCol w="2477732">
                  <a:extLst>
                    <a:ext uri="{9D8B030D-6E8A-4147-A177-3AD203B41FA5}">
                      <a16:colId xmlns:a16="http://schemas.microsoft.com/office/drawing/2014/main" xmlns="" val="20000"/>
                    </a:ext>
                  </a:extLst>
                </a:gridCol>
                <a:gridCol w="5935034">
                  <a:extLst>
                    <a:ext uri="{9D8B030D-6E8A-4147-A177-3AD203B41FA5}">
                      <a16:colId xmlns:a16="http://schemas.microsoft.com/office/drawing/2014/main" xmlns="" val="20001"/>
                    </a:ext>
                  </a:extLst>
                </a:gridCol>
              </a:tblGrid>
              <a:tr h="133009">
                <a:tc>
                  <a:txBody>
                    <a:bodyPr/>
                    <a:lstStyle/>
                    <a:p>
                      <a:pPr marL="0" marR="0">
                        <a:lnSpc>
                          <a:spcPct val="115000"/>
                        </a:lnSpc>
                        <a:spcBef>
                          <a:spcPts val="0"/>
                        </a:spcBef>
                        <a:spcAft>
                          <a:spcPts val="0"/>
                        </a:spcAft>
                      </a:pPr>
                      <a:r>
                        <a:rPr lang="de-DE" sz="1600" dirty="0" smtClean="0">
                          <a:effectLst/>
                          <a:latin typeface="Calibri" panose="020F0502020204030204" pitchFamily="34" charset="0"/>
                        </a:rPr>
                        <a:t>Bildungsmanager; anderes Managementpersonal in</a:t>
                      </a:r>
                    </a:p>
                    <a:p>
                      <a:pPr marL="0" marR="0">
                        <a:lnSpc>
                          <a:spcPct val="115000"/>
                        </a:lnSpc>
                        <a:spcBef>
                          <a:spcPts val="0"/>
                        </a:spcBef>
                        <a:spcAft>
                          <a:spcPts val="0"/>
                        </a:spcAft>
                      </a:pPr>
                      <a:r>
                        <a:rPr lang="de-DE" sz="1600" dirty="0" smtClean="0">
                          <a:effectLst/>
                          <a:latin typeface="Calibri" panose="020F0502020204030204" pitchFamily="34" charset="0"/>
                        </a:rPr>
                        <a:t>Erwachsenenbildungseinrichtungen; nicht</a:t>
                      </a:r>
                    </a:p>
                    <a:p>
                      <a:pPr marL="0" marR="0">
                        <a:lnSpc>
                          <a:spcPct val="115000"/>
                        </a:lnSpc>
                        <a:spcBef>
                          <a:spcPts val="0"/>
                        </a:spcBef>
                        <a:spcAft>
                          <a:spcPts val="0"/>
                        </a:spcAft>
                      </a:pPr>
                      <a:r>
                        <a:rPr lang="de-DE" sz="1600" dirty="0" smtClean="0">
                          <a:effectLst/>
                          <a:latin typeface="Calibri" panose="020F0502020204030204" pitchFamily="34" charset="0"/>
                        </a:rPr>
                        <a:t>unterrichtendes Verwaltungspersonal   </a:t>
                      </a:r>
                      <a:endParaRPr lang="en-US" sz="1600" dirty="0" smtClean="0">
                        <a:effectLst/>
                        <a:latin typeface="Calibri" panose="020F0502020204030204" pitchFamily="34" charset="0"/>
                      </a:endParaRPr>
                    </a:p>
                  </a:txBody>
                  <a:tcPr marL="47315" marR="47315" marT="0" marB="0"/>
                </a:tc>
                <a:tc>
                  <a:txBody>
                    <a:bodyPr/>
                    <a:lstStyle/>
                    <a:p>
                      <a:pPr marL="0" marR="0" algn="ctr">
                        <a:lnSpc>
                          <a:spcPct val="115000"/>
                        </a:lnSpc>
                        <a:spcBef>
                          <a:spcPts val="0"/>
                        </a:spcBef>
                        <a:spcAft>
                          <a:spcPts val="0"/>
                        </a:spcAft>
                      </a:pPr>
                      <a:endParaRPr lang="en-GB" sz="1600" baseline="0" dirty="0" smtClean="0">
                        <a:effectLst/>
                        <a:latin typeface="Calibri" panose="020F0502020204030204" pitchFamily="34" charset="0"/>
                      </a:endParaRPr>
                    </a:p>
                    <a:p>
                      <a:pPr marL="0" marR="0" algn="ctr">
                        <a:lnSpc>
                          <a:spcPct val="115000"/>
                        </a:lnSpc>
                        <a:spcBef>
                          <a:spcPts val="0"/>
                        </a:spcBef>
                        <a:spcAft>
                          <a:spcPts val="0"/>
                        </a:spcAft>
                      </a:pPr>
                      <a:r>
                        <a:rPr lang="en-US" sz="1600" dirty="0" err="1" smtClean="0">
                          <a:effectLst/>
                          <a:latin typeface="Calibri" panose="020F0502020204030204" pitchFamily="34" charset="0"/>
                        </a:rPr>
                        <a:t>Öffentlichkeitsarbeit</a:t>
                      </a:r>
                      <a:r>
                        <a:rPr lang="en-US" sz="1600" dirty="0" smtClean="0">
                          <a:effectLst/>
                          <a:latin typeface="Calibri" panose="020F0502020204030204" pitchFamily="34" charset="0"/>
                        </a:rPr>
                        <a:t> </a:t>
                      </a:r>
                    </a:p>
                    <a:p>
                      <a:pPr marL="0" marR="0" algn="ctr">
                        <a:lnSpc>
                          <a:spcPct val="115000"/>
                        </a:lnSpc>
                        <a:spcBef>
                          <a:spcPts val="0"/>
                        </a:spcBef>
                        <a:spcAft>
                          <a:spcPts val="0"/>
                        </a:spcAft>
                      </a:pPr>
                      <a:r>
                        <a:rPr lang="en-US" sz="1600" dirty="0" smtClean="0">
                          <a:effectLst/>
                          <a:latin typeface="Calibri" panose="020F0502020204030204" pitchFamily="34" charset="0"/>
                        </a:rPr>
                        <a:t>   </a:t>
                      </a:r>
                      <a:r>
                        <a:rPr lang="en-US" sz="1600" dirty="0" err="1" smtClean="0">
                          <a:effectLst/>
                          <a:latin typeface="Calibri" panose="020F0502020204030204" pitchFamily="34" charset="0"/>
                        </a:rPr>
                        <a:t>Wirtschaft</a:t>
                      </a:r>
                      <a:r>
                        <a:rPr lang="en-US" sz="1600" dirty="0" smtClean="0">
                          <a:effectLst/>
                          <a:latin typeface="Calibri" panose="020F0502020204030204" pitchFamily="34" charset="0"/>
                        </a:rPr>
                        <a:t> </a:t>
                      </a:r>
                    </a:p>
                    <a:p>
                      <a:pPr marL="0" marR="0" algn="ctr">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xmlns="" val="10000"/>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EQF Reference level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17145" marR="0">
                        <a:lnSpc>
                          <a:spcPct val="115000"/>
                        </a:lnSpc>
                        <a:spcBef>
                          <a:spcPts val="0"/>
                        </a:spcBef>
                        <a:spcAft>
                          <a:spcPts val="0"/>
                        </a:spcAft>
                      </a:pPr>
                      <a:r>
                        <a:rPr lang="en-US" sz="1600" dirty="0" smtClean="0">
                          <a:effectLst/>
                          <a:latin typeface="Calibri" panose="020F0502020204030204" pitchFamily="34" charset="0"/>
                        </a:rPr>
                        <a:t>5</a:t>
                      </a:r>
                      <a:r>
                        <a:rPr lang="en-GB" sz="1600" dirty="0" smtClean="0">
                          <a:effectLst/>
                          <a:latin typeface="Calibri" panose="020F0502020204030204" pitchFamily="34" charset="0"/>
                        </a:rPr>
                        <a:t> </a:t>
                      </a:r>
                      <a:r>
                        <a:rPr lang="en-GB" sz="1600" dirty="0">
                          <a:effectLst/>
                          <a:latin typeface="Calibri" panose="020F0502020204030204" pitchFamily="34" charset="0"/>
                        </a:rPr>
                        <a:t>/ </a:t>
                      </a:r>
                      <a:r>
                        <a:rPr lang="en-US" sz="1600" dirty="0" smtClean="0">
                          <a:effectLst/>
                          <a:latin typeface="Calibri" panose="020F0502020204030204" pitchFamily="34" charset="0"/>
                        </a:rPr>
                        <a:t>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xmlns="" val="10001"/>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Teaching and learning methods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a:effectLst/>
                          <a:latin typeface="Calibri" panose="020F0502020204030204" pitchFamily="34" charset="0"/>
                        </a:rPr>
                        <a:t>Online (</a:t>
                      </a:r>
                      <a:r>
                        <a:rPr lang="en-GB" sz="1600" u="sng" dirty="0">
                          <a:solidFill>
                            <a:schemeClr val="accent2">
                              <a:lumMod val="75000"/>
                            </a:schemeClr>
                          </a:solidFill>
                          <a:effectLst/>
                          <a:latin typeface="Calibri" panose="020F0502020204030204" pitchFamily="34" charset="0"/>
                          <a:hlinkClick r:id="rId2"/>
                        </a:rPr>
                        <a:t>www.uni-ecoaula.eu</a:t>
                      </a:r>
                      <a:r>
                        <a:rPr lang="en-GB" sz="1600" dirty="0">
                          <a:solidFill>
                            <a:schemeClr val="accent2">
                              <a:lumMod val="75000"/>
                            </a:schemeClr>
                          </a:solidFill>
                          <a:effectLst/>
                          <a:latin typeface="Calibri" panose="020F0502020204030204" pitchFamily="34" charset="0"/>
                        </a:rPr>
                        <a:t>); </a:t>
                      </a:r>
                      <a:r>
                        <a:rPr lang="en-GB" sz="1600" dirty="0">
                          <a:effectLst/>
                          <a:latin typeface="Calibri" panose="020F0502020204030204" pitchFamily="34" charset="0"/>
                        </a:rPr>
                        <a:t>Offline (CD); </a:t>
                      </a:r>
                      <a:r>
                        <a:rPr lang="en-GB" sz="1600" dirty="0" smtClean="0">
                          <a:effectLst/>
                          <a:latin typeface="Calibri" panose="020F0502020204030204" pitchFamily="34" charset="0"/>
                        </a:rPr>
                        <a:t>Text</a:t>
                      </a:r>
                    </a:p>
                  </a:txBody>
                  <a:tcPr marL="47315" marR="47315" marT="0" marB="0"/>
                </a:tc>
                <a:extLst>
                  <a:ext uri="{0D108BD9-81ED-4DB2-BD59-A6C34878D82A}">
                    <a16:rowId xmlns:a16="http://schemas.microsoft.com/office/drawing/2014/main" xmlns="" val="10002"/>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Trainee assessment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Online tests; </a:t>
                      </a:r>
                      <a:r>
                        <a:rPr lang="en-GB" sz="1600" dirty="0" err="1" smtClean="0">
                          <a:effectLst/>
                          <a:latin typeface="Calibri" panose="020F0502020204030204" pitchFamily="34" charset="0"/>
                        </a:rPr>
                        <a:t>Papierbasierte</a:t>
                      </a:r>
                      <a:r>
                        <a:rPr lang="en-GB" sz="1600" dirty="0" smtClean="0">
                          <a:effectLst/>
                          <a:latin typeface="Calibri" panose="020F0502020204030204" pitchFamily="34" charset="0"/>
                        </a:rPr>
                        <a:t> </a:t>
                      </a:r>
                      <a:r>
                        <a:rPr lang="en-GB" sz="1600" dirty="0" smtClean="0">
                          <a:effectLst/>
                          <a:latin typeface="Calibri" panose="020F0502020204030204" pitchFamily="34" charset="0"/>
                        </a:rPr>
                        <a:t>Tests</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xmlns="" val="10003"/>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LO5</a:t>
                      </a:r>
                      <a:r>
                        <a:rPr lang="en-GB" sz="1600" b="0" dirty="0" smtClean="0">
                          <a:effectLst/>
                          <a:latin typeface="Calibri" panose="020F0502020204030204" pitchFamily="34" charset="0"/>
                        </a:rPr>
                        <a:t>:</a:t>
                      </a:r>
                      <a:r>
                        <a:rPr lang="en-US" sz="1600" b="0" dirty="0" smtClean="0">
                          <a:effectLst/>
                          <a:latin typeface="Calibri" panose="020F0502020204030204" pitchFamily="34" charset="0"/>
                        </a:rPr>
                        <a:t> </a:t>
                      </a:r>
                      <a:r>
                        <a:rPr lang="de-DE" sz="1600" b="0" kern="1200" dirty="0" smtClean="0">
                          <a:solidFill>
                            <a:schemeClr val="dk1"/>
                          </a:solidFill>
                          <a:effectLst/>
                          <a:latin typeface="Calibri" panose="020F0502020204030204" pitchFamily="34" charset="0"/>
                          <a:ea typeface="+mn-ea"/>
                          <a:cs typeface="+mn-cs"/>
                        </a:rPr>
                        <a:t>Umweltrecht - Grundsätze und internationales Umweltrecht</a:t>
                      </a:r>
                    </a:p>
                    <a:p>
                      <a:pPr marL="0" marR="0">
                        <a:lnSpc>
                          <a:spcPct val="115000"/>
                        </a:lnSpc>
                        <a:spcBef>
                          <a:spcPts val="0"/>
                        </a:spcBef>
                        <a:spcAft>
                          <a:spcPts val="0"/>
                        </a:spcAft>
                      </a:pPr>
                      <a:r>
                        <a:rPr lang="en-GB" sz="1600" b="0" dirty="0" smtClean="0">
                          <a:effectLst/>
                          <a:latin typeface="Calibri" panose="020F0502020204030204" pitchFamily="34" charset="0"/>
                        </a:rPr>
                        <a:t>LO6: </a:t>
                      </a:r>
                      <a:r>
                        <a:rPr lang="de-DE" sz="1600" b="0" dirty="0" smtClean="0">
                          <a:effectLst/>
                          <a:latin typeface="Calibri" panose="020F0502020204030204" pitchFamily="34" charset="0"/>
                        </a:rPr>
                        <a:t>Nationales Umweltrecht - eine </a:t>
                      </a:r>
                      <a:r>
                        <a:rPr lang="de-DE" sz="1600" b="0" dirty="0" smtClean="0">
                          <a:effectLst/>
                          <a:latin typeface="Calibri" panose="020F0502020204030204" pitchFamily="34" charset="0"/>
                        </a:rPr>
                        <a:t>Fallstudie</a:t>
                      </a:r>
                    </a:p>
                    <a:p>
                      <a:pPr marL="0" marR="0">
                        <a:lnSpc>
                          <a:spcPct val="115000"/>
                        </a:lnSpc>
                        <a:spcBef>
                          <a:spcPts val="0"/>
                        </a:spcBef>
                        <a:spcAft>
                          <a:spcPts val="0"/>
                        </a:spcAft>
                      </a:pPr>
                      <a:endParaRPr lang="de-DE" sz="1600" b="0" dirty="0" smtClean="0">
                        <a:effectLst/>
                        <a:latin typeface="Calibri" panose="020F0502020204030204" pitchFamily="34" charset="0"/>
                      </a:endParaRPr>
                    </a:p>
                  </a:txBody>
                  <a:tcPr marL="47315" marR="47315" marT="0" marB="0"/>
                </a:tc>
                <a:extLst>
                  <a:ext uri="{0D108BD9-81ED-4DB2-BD59-A6C34878D82A}">
                    <a16:rowId xmlns:a16="http://schemas.microsoft.com/office/drawing/2014/main" xmlns="" val="10004"/>
                  </a:ext>
                </a:extLst>
              </a:tr>
              <a:tr h="433150">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GB" sz="1600" dirty="0" smtClean="0">
                          <a:effectLst/>
                          <a:latin typeface="Calibri" panose="020F0502020204030204" pitchFamily="34" charset="0"/>
                        </a:rPr>
                        <a:t>Weighting of assessment - ECVET Credits</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cs typeface="Calibri" panose="020F0502020204030204" pitchFamily="34" charset="0"/>
                        </a:rPr>
                        <a:t>LO5 – 3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endParaRPr lang="en-US" sz="1600" dirty="0" smtClean="0">
                        <a:effectLst/>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rPr>
                        <a:t>LO6 – 2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p>
                  </a:txBody>
                  <a:tcPr marL="47315" marR="47315" marT="0" marB="0"/>
                </a:tc>
                <a:extLst>
                  <a:ext uri="{0D108BD9-81ED-4DB2-BD59-A6C34878D82A}">
                    <a16:rowId xmlns:a16="http://schemas.microsoft.com/office/drawing/2014/main" xmlns="" val="10005"/>
                  </a:ext>
                </a:extLst>
              </a:tr>
            </a:tbl>
          </a:graphicData>
        </a:graphic>
      </p:graphicFrame>
      <p:grpSp>
        <p:nvGrpSpPr>
          <p:cNvPr id="11" name="Group 10"/>
          <p:cNvGrpSpPr/>
          <p:nvPr/>
        </p:nvGrpSpPr>
        <p:grpSpPr>
          <a:xfrm>
            <a:off x="725725" y="128724"/>
            <a:ext cx="8275092" cy="580390"/>
            <a:chOff x="939800" y="128724"/>
            <a:chExt cx="8275092" cy="580390"/>
          </a:xfrm>
        </p:grpSpPr>
        <p:pic>
          <p:nvPicPr>
            <p:cNvPr id="12" name="Picture 11" descr="full logo hrdc [Final] 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3" name="Picture 12" descr="Logo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4" name="Картина 1"/>
            <p:cNvPicPr/>
            <p:nvPr/>
          </p:nvPicPr>
          <p:blipFill rotWithShape="1">
            <a:blip r:embed="rId5"/>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38086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43017"/>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405571" y="901767"/>
            <a:ext cx="8674928" cy="489457"/>
          </a:xfrm>
        </p:spPr>
        <p:txBody>
          <a:bodyPr>
            <a:noAutofit/>
          </a:bodyPr>
          <a:lstStyle/>
          <a:p>
            <a:pPr algn="ctr"/>
            <a:r>
              <a:rPr lang="de-DE" sz="1600">
                <a:solidFill>
                  <a:schemeClr val="accent2">
                    <a:lumMod val="75000"/>
                  </a:schemeClr>
                </a:solidFill>
                <a:latin typeface="Calibri" panose="020F0502020204030204" pitchFamily="34" charset="0"/>
              </a:rPr>
              <a:t>DAS MODULARE TRAININGS RAHMEN: KURZE INFORMATIONEN ÜBER LOs WISSEN TEIL</a:t>
            </a:r>
            <a:endParaRPr lang="en-US" sz="1600" dirty="0">
              <a:solidFill>
                <a:schemeClr val="accent2">
                  <a:lumMod val="75000"/>
                </a:schemeClr>
              </a:solidFill>
              <a:latin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405442785"/>
              </p:ext>
            </p:extLst>
          </p:nvPr>
        </p:nvGraphicFramePr>
        <p:xfrm>
          <a:off x="485253" y="1706805"/>
          <a:ext cx="8595246" cy="4611370"/>
        </p:xfrm>
        <a:graphic>
          <a:graphicData uri="http://schemas.openxmlformats.org/drawingml/2006/table">
            <a:tbl>
              <a:tblPr firstRow="1" firstCol="1" bandRow="1">
                <a:tableStyleId>{5C22544A-7EE6-4342-B048-85BDC9FD1C3A}</a:tableStyleId>
              </a:tblPr>
              <a:tblGrid>
                <a:gridCol w="2695018">
                  <a:extLst>
                    <a:ext uri="{9D8B030D-6E8A-4147-A177-3AD203B41FA5}">
                      <a16:colId xmlns:a16="http://schemas.microsoft.com/office/drawing/2014/main" xmlns="" val="20000"/>
                    </a:ext>
                  </a:extLst>
                </a:gridCol>
                <a:gridCol w="5900228">
                  <a:extLst>
                    <a:ext uri="{9D8B030D-6E8A-4147-A177-3AD203B41FA5}">
                      <a16:colId xmlns:a16="http://schemas.microsoft.com/office/drawing/2014/main" xmlns="" val="20001"/>
                    </a:ext>
                  </a:extLst>
                </a:gridCol>
              </a:tblGrid>
              <a:tr h="0">
                <a:tc>
                  <a:txBody>
                    <a:bodyPr/>
                    <a:lstStyle/>
                    <a:p>
                      <a:pPr marL="0" marR="0" algn="ctr">
                        <a:lnSpc>
                          <a:spcPct val="115000"/>
                        </a:lnSpc>
                        <a:spcBef>
                          <a:spcPts val="0"/>
                        </a:spcBef>
                        <a:spcAft>
                          <a:spcPts val="0"/>
                        </a:spcAft>
                      </a:pPr>
                      <a:r>
                        <a:rPr lang="en-US" sz="1400" dirty="0">
                          <a:effectLst/>
                          <a:latin typeface="Calibri" panose="020F0502020204030204" pitchFamily="34" charset="0"/>
                        </a:rPr>
                        <a:t>LOs</a:t>
                      </a:r>
                    </a:p>
                    <a:p>
                      <a:pPr marL="0" marR="0" algn="ctr">
                        <a:lnSpc>
                          <a:spcPct val="115000"/>
                        </a:lnSpc>
                        <a:spcBef>
                          <a:spcPts val="0"/>
                        </a:spcBef>
                        <a:spcAft>
                          <a:spcPts val="0"/>
                        </a:spcAft>
                      </a:pPr>
                      <a:r>
                        <a:rPr lang="en-US" sz="1400" dirty="0">
                          <a:effectLst/>
                          <a:latin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smtClean="0">
                          <a:effectLst/>
                          <a:latin typeface="Calibri" panose="020F0502020204030204" pitchFamily="34" charset="0"/>
                        </a:rPr>
                        <a:t>ZUSAMMENFASSUNG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0">
                <a:tc>
                  <a:txBody>
                    <a:bodyPr/>
                    <a:lstStyle/>
                    <a:p>
                      <a:pPr marL="0" marR="0">
                        <a:lnSpc>
                          <a:spcPct val="115000"/>
                        </a:lnSpc>
                        <a:spcBef>
                          <a:spcPts val="0"/>
                        </a:spcBef>
                        <a:spcAft>
                          <a:spcPts val="0"/>
                        </a:spcAft>
                      </a:pPr>
                      <a:r>
                        <a:rPr lang="de-DE" sz="1400" dirty="0" smtClean="0">
                          <a:effectLst/>
                          <a:latin typeface="Calibri" panose="020F0502020204030204" pitchFamily="34" charset="0"/>
                        </a:rPr>
                        <a:t>LO5: Umweltrecht - Grundsätze und internationales Umweltrecht</a:t>
                      </a:r>
                    </a:p>
                  </a:txBody>
                  <a:tcPr marL="68580" marR="68580" marT="0" marB="0"/>
                </a:tc>
                <a:tc>
                  <a:txBody>
                    <a:bodyPr/>
                    <a:lstStyle/>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LO5 bietet detailliertes Wissen über die Struktur des Umweltrechts und der Umweltpolitik.</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Daten über die Struktur, Geschichte und die Fortschritte im internationalen Umweltrecht werden gegeben.</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Besonderes Augenmerk wird dabei auf die Grundsätze der politisch-rechtlichen Maßnahmen gerichtet (Vorsorgeprinzip Verursacherprinzip, Kooperationsprinzip und das Prinzip der Nachhaltigkeit). </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Die supranationalen Umweltvorschriften der Europäischen Union werden mit Schwerpunkt auf der Rolle der Umweltplanung und der Instrumente vorgestellt, Umweltpolitik durchzusetzen und Umweltverhalten zu regeln.</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Das Völkergewohnheitsrecht sowie der Schutz der verschiedenen Umweltmedien werden präsentiert.</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Damit bietet das Lernmaterial den Auszubildenden die Möglichkeit, Umweltrecht im nationalen / internationalen Kontext zu verstehen, die relevanten Akteure zu definieren, ihre Rolle zu reflektieren und die verschiedenen rechtlichen, planerischen und politischen Fragen in ihren Arbeiten zu klären.</a:t>
                      </a:r>
                      <a:endParaRPr lang="en-US" sz="1400" kern="1200" dirty="0">
                        <a:solidFill>
                          <a:schemeClr val="dk1"/>
                        </a:solidFill>
                        <a:effectLst/>
                        <a:latin typeface="Calibri" panose="020F0502020204030204" pitchFamily="34" charset="0"/>
                        <a:ea typeface="+mn-ea"/>
                        <a:cs typeface="+mn-cs"/>
                      </a:endParaRPr>
                    </a:p>
                  </a:txBody>
                  <a:tcPr marL="68580" marR="68580" marT="0" marB="0"/>
                </a:tc>
                <a:extLst>
                  <a:ext uri="{0D108BD9-81ED-4DB2-BD59-A6C34878D82A}">
                    <a16:rowId xmlns:a16="http://schemas.microsoft.com/office/drawing/2014/main" xmlns="" val="10001"/>
                  </a:ext>
                </a:extLst>
              </a:tr>
            </a:tbl>
          </a:graphicData>
        </a:graphic>
      </p:graphicFrame>
      <p:grpSp>
        <p:nvGrpSpPr>
          <p:cNvPr id="10" name="Group 9"/>
          <p:cNvGrpSpPr/>
          <p:nvPr/>
        </p:nvGrpSpPr>
        <p:grpSpPr>
          <a:xfrm>
            <a:off x="725725" y="98155"/>
            <a:ext cx="8275092" cy="580390"/>
            <a:chOff x="939800" y="128724"/>
            <a:chExt cx="8275092" cy="580390"/>
          </a:xfrm>
        </p:grpSpPr>
        <p:pic>
          <p:nvPicPr>
            <p:cNvPr id="11" name="Picture 10"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2145878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405571" y="994497"/>
            <a:ext cx="8674928" cy="489457"/>
          </a:xfrm>
        </p:spPr>
        <p:txBody>
          <a:bodyPr>
            <a:noAutofit/>
          </a:bodyPr>
          <a:lstStyle/>
          <a:p>
            <a:pPr algn="ctr"/>
            <a:r>
              <a:rPr lang="de-DE" sz="1600" dirty="0">
                <a:solidFill>
                  <a:schemeClr val="accent2">
                    <a:lumMod val="75000"/>
                  </a:schemeClr>
                </a:solidFill>
                <a:latin typeface="Calibri" panose="020F0502020204030204" pitchFamily="34" charset="0"/>
              </a:rPr>
              <a:t>DAS MODULARE TRAININGS RAHMEN: KURZE INFORMATIONEN ÜBER LOs WISSEN TEIL</a:t>
            </a:r>
            <a:endParaRPr lang="en-US" sz="1600" dirty="0">
              <a:solidFill>
                <a:schemeClr val="accent2">
                  <a:lumMod val="75000"/>
                </a:schemeClr>
              </a:solidFill>
              <a:latin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276687539"/>
              </p:ext>
            </p:extLst>
          </p:nvPr>
        </p:nvGraphicFramePr>
        <p:xfrm>
          <a:off x="405571" y="1757986"/>
          <a:ext cx="8709606" cy="4647502"/>
        </p:xfrm>
        <a:graphic>
          <a:graphicData uri="http://schemas.openxmlformats.org/drawingml/2006/table">
            <a:tbl>
              <a:tblPr firstRow="1" firstCol="1" bandRow="1">
                <a:tableStyleId>{5C22544A-7EE6-4342-B048-85BDC9FD1C3A}</a:tableStyleId>
              </a:tblPr>
              <a:tblGrid>
                <a:gridCol w="2568537">
                  <a:extLst>
                    <a:ext uri="{9D8B030D-6E8A-4147-A177-3AD203B41FA5}">
                      <a16:colId xmlns:a16="http://schemas.microsoft.com/office/drawing/2014/main" xmlns="" val="20000"/>
                    </a:ext>
                  </a:extLst>
                </a:gridCol>
                <a:gridCol w="6141069">
                  <a:extLst>
                    <a:ext uri="{9D8B030D-6E8A-4147-A177-3AD203B41FA5}">
                      <a16:colId xmlns:a16="http://schemas.microsoft.com/office/drawing/2014/main" xmlns="" val="20001"/>
                    </a:ext>
                  </a:extLst>
                </a:gridCol>
              </a:tblGrid>
              <a:tr h="0">
                <a:tc>
                  <a:txBody>
                    <a:bodyPr/>
                    <a:lstStyle/>
                    <a:p>
                      <a:pPr marL="0" marR="0" algn="ctr">
                        <a:lnSpc>
                          <a:spcPct val="115000"/>
                        </a:lnSpc>
                        <a:spcBef>
                          <a:spcPts val="0"/>
                        </a:spcBef>
                        <a:spcAft>
                          <a:spcPts val="0"/>
                        </a:spcAft>
                      </a:pPr>
                      <a:r>
                        <a:rPr lang="en-US" sz="1400" dirty="0">
                          <a:effectLst/>
                          <a:latin typeface="Calibri" panose="020F0502020204030204" pitchFamily="34" charset="0"/>
                        </a:rPr>
                        <a:t>LOs</a:t>
                      </a:r>
                    </a:p>
                    <a:p>
                      <a:pPr marL="0" marR="0" algn="ctr">
                        <a:lnSpc>
                          <a:spcPct val="115000"/>
                        </a:lnSpc>
                        <a:spcBef>
                          <a:spcPts val="0"/>
                        </a:spcBef>
                        <a:spcAft>
                          <a:spcPts val="0"/>
                        </a:spcAft>
                      </a:pPr>
                      <a:r>
                        <a:rPr lang="en-US" sz="1400" dirty="0">
                          <a:effectLst/>
                          <a:latin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smtClean="0">
                          <a:effectLst/>
                          <a:latin typeface="Calibri" panose="020F0502020204030204" pitchFamily="34" charset="0"/>
                        </a:rPr>
                        <a:t>ZUSAMMENFASSUNG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0">
                <a:tc>
                  <a:txBody>
                    <a:bodyPr/>
                    <a:lstStyle/>
                    <a:p>
                      <a:pPr marL="0" marR="0">
                        <a:lnSpc>
                          <a:spcPct val="115000"/>
                        </a:lnSpc>
                        <a:spcBef>
                          <a:spcPts val="0"/>
                        </a:spcBef>
                        <a:spcAft>
                          <a:spcPts val="0"/>
                        </a:spcAft>
                      </a:pPr>
                      <a:r>
                        <a:rPr lang="de-DE" sz="1400" b="1" kern="1200" dirty="0" smtClean="0">
                          <a:solidFill>
                            <a:schemeClr val="lt1"/>
                          </a:solidFill>
                          <a:effectLst/>
                          <a:latin typeface="Calibri" panose="020F0502020204030204" pitchFamily="34" charset="0"/>
                          <a:ea typeface="+mn-ea"/>
                          <a:cs typeface="+mn-cs"/>
                        </a:rPr>
                        <a:t>LO6: Nationales Umweltrecht - eine Fallstudie</a:t>
                      </a:r>
                      <a:endParaRPr lang="de-DE" sz="1400" b="1" kern="1200" dirty="0" smtClean="0">
                        <a:solidFill>
                          <a:schemeClr val="lt1"/>
                        </a:solidFill>
                        <a:effectLst/>
                        <a:latin typeface="Calibri" panose="020F0502020204030204" pitchFamily="34" charset="0"/>
                        <a:ea typeface="+mn-ea"/>
                        <a:cs typeface="+mn-cs"/>
                      </a:endParaRPr>
                    </a:p>
                  </a:txBody>
                  <a:tcPr marL="68580" marR="68580" marT="0" marB="0"/>
                </a:tc>
                <a:tc>
                  <a:txBody>
                    <a:bodyPr/>
                    <a:lstStyle/>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LO6 bietet den Auszubildenden eine Fallstudie über den Aufbau, die Funktionsweise und den aktuellen Stand der Entwicklung des Umweltrechts in einem Land, hier bezogen auf Deutschland als Beispiel.</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Es enthält Informationen über die rechtlichen Schritte der Entwicklung des deutschen Umweltrechts und des deutschen Rechtssystems in dieser Hinsicht.</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Die wichtigsten Instrumente des Umweltschutzes werden definiert. Umweltpolitik und Regulierung werden in Einzelheiten beschrieben.</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Die wichtigsten Trends und Wege zu einer modernen Klima- und Energiepolitik werden dargestellt: Natur und Bodenschutz und Lärmbelastung.</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Die grundlegenden Ansätze für die Überwachung und Kontrolle der Umweltverschmutzung in Bezug auf die Methoden und Instrumente zur Vermeidung von Umweltverschmutzung sowie der rechtlichen Aspekte der Praxis bei der Kontrolle der Umweltverschmutzung und internationale Abkommen werden skizziert.</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Schließlich wird die Politik der Bundesregierung in Bezug auf Abfallvorschriften mit ihrer Hauptsäule - Kreislaufwirtschafts- und Abfallmanagement - vorgestellt.</a:t>
                      </a:r>
                      <a:endParaRPr lang="en-US" sz="1400" dirty="0" smtClean="0">
                        <a:effectLst/>
                        <a:latin typeface="Calibri" panose="020F0502020204030204" pitchFamily="34" charset="0"/>
                      </a:endParaRPr>
                    </a:p>
                  </a:txBody>
                  <a:tcPr marL="68580" marR="68580" marT="0" marB="0"/>
                </a:tc>
                <a:extLst>
                  <a:ext uri="{0D108BD9-81ED-4DB2-BD59-A6C34878D82A}">
                    <a16:rowId xmlns:a16="http://schemas.microsoft.com/office/drawing/2014/main" xmlns="" val="10001"/>
                  </a:ext>
                </a:extLst>
              </a:tr>
            </a:tbl>
          </a:graphicData>
        </a:graphic>
      </p:graphicFrame>
      <p:grpSp>
        <p:nvGrpSpPr>
          <p:cNvPr id="10" name="Group 9"/>
          <p:cNvGrpSpPr/>
          <p:nvPr/>
        </p:nvGrpSpPr>
        <p:grpSpPr>
          <a:xfrm>
            <a:off x="725725" y="140155"/>
            <a:ext cx="8275092" cy="580390"/>
            <a:chOff x="939800" y="128724"/>
            <a:chExt cx="8275092" cy="580390"/>
          </a:xfrm>
        </p:grpSpPr>
        <p:pic>
          <p:nvPicPr>
            <p:cNvPr id="11" name="Picture 10"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94319875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412</TotalTime>
  <Words>1013</Words>
  <Application>Microsoft Office PowerPoint</Application>
  <PresentationFormat>Widescreen</PresentationFormat>
  <Paragraphs>131</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Times New Roman</vt:lpstr>
      <vt:lpstr>Trebuchet MS</vt:lpstr>
      <vt:lpstr>Wingdings 3</vt:lpstr>
      <vt:lpstr>Facet</vt:lpstr>
      <vt:lpstr>PowerPoint Presentation</vt:lpstr>
      <vt:lpstr>ZIELGRUPPEN </vt:lpstr>
      <vt:lpstr>ZIELGRUPPEN </vt:lpstr>
      <vt:lpstr> </vt:lpstr>
      <vt:lpstr>DIE AUSBILDUNGSDATEN </vt:lpstr>
      <vt:lpstr>DIE AUSBILDUNGSDATEN   </vt:lpstr>
      <vt:lpstr>DAS MODULARE TRAININGS RAHMEN: KURZE INFORMATIONEN ÜBER LOs WISSEN TEIL</vt:lpstr>
      <vt:lpstr>DAS MODULARE TRAININGS RAHMEN: KURZE INFORMATIONEN ÜBER LOs WISSEN TEIL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Teddy</dc:creator>
  <cp:lastModifiedBy>Teddy</cp:lastModifiedBy>
  <cp:revision>35</cp:revision>
  <dcterms:created xsi:type="dcterms:W3CDTF">2016-09-12T12:29:01Z</dcterms:created>
  <dcterms:modified xsi:type="dcterms:W3CDTF">2016-10-30T17:28:31Z</dcterms:modified>
</cp:coreProperties>
</file>